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70" r:id="rId6"/>
    <p:sldId id="258" r:id="rId7"/>
    <p:sldId id="271" r:id="rId8"/>
    <p:sldId id="287" r:id="rId9"/>
    <p:sldId id="260" r:id="rId10"/>
    <p:sldId id="291" r:id="rId11"/>
    <p:sldId id="296" r:id="rId12"/>
    <p:sldId id="292" r:id="rId13"/>
    <p:sldId id="281" r:id="rId14"/>
    <p:sldId id="293"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ril Wilson-George" initials="A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B93"/>
    <a:srgbClr val="F93544"/>
    <a:srgbClr val="101748"/>
    <a:srgbClr val="00DB9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71758" autoAdjust="0"/>
  </p:normalViewPr>
  <p:slideViewPr>
    <p:cSldViewPr snapToGrid="0">
      <p:cViewPr varScale="1">
        <p:scale>
          <a:sx n="52" d="100"/>
          <a:sy n="52" d="100"/>
        </p:scale>
        <p:origin x="147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477AC-008D-49EE-B6EA-5BF6D2AE28D7}" type="datetimeFigureOut">
              <a:rPr lang="en-GB" smtClean="0"/>
              <a:t>14/11/2018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75D66-A90E-46B4-9B06-494309063561}" type="slidenum">
              <a:rPr lang="en-GB" smtClean="0"/>
              <a:t>‹#›</a:t>
            </a:fld>
            <a:endParaRPr lang="en-GB"/>
          </a:p>
        </p:txBody>
      </p:sp>
    </p:spTree>
    <p:extLst>
      <p:ext uri="{BB962C8B-B14F-4D97-AF65-F5344CB8AC3E}">
        <p14:creationId xmlns:p14="http://schemas.microsoft.com/office/powerpoint/2010/main" val="120457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Air pollution </a:t>
            </a:r>
            <a:r>
              <a:rPr lang="en-US" dirty="0"/>
              <a:t>can be caused when we </a:t>
            </a:r>
            <a:r>
              <a:rPr lang="en-US" b="1" dirty="0"/>
              <a:t>burn fossil fuels </a:t>
            </a:r>
            <a:r>
              <a:rPr lang="en-US" dirty="0"/>
              <a:t>such as coal, natural gas, diesel or petrol.</a:t>
            </a:r>
          </a:p>
          <a:p>
            <a:endParaRPr lang="en-US" dirty="0"/>
          </a:p>
          <a:p>
            <a:r>
              <a:rPr lang="en-US" dirty="0"/>
              <a:t>We use these energy supplies for cooking and washing at home,</a:t>
            </a:r>
            <a:r>
              <a:rPr lang="en-US" baseline="0" dirty="0"/>
              <a:t> for </a:t>
            </a:r>
            <a:r>
              <a:rPr lang="en-US" dirty="0"/>
              <a:t>turning on</a:t>
            </a:r>
            <a:r>
              <a:rPr lang="en-US" baseline="0" dirty="0"/>
              <a:t> our </a:t>
            </a:r>
            <a:r>
              <a:rPr lang="en-US" dirty="0"/>
              <a:t>lights, heating our homes and travelling by car.</a:t>
            </a:r>
          </a:p>
          <a:p>
            <a:endParaRPr lang="en-US" dirty="0"/>
          </a:p>
          <a:p>
            <a:r>
              <a:rPr lang="en-US" dirty="0"/>
              <a:t>The most concerning pollutants that can make you unwell:</a:t>
            </a:r>
          </a:p>
          <a:p>
            <a:r>
              <a:rPr lang="en-US" dirty="0"/>
              <a:t>Nitrogen Dioxide (NO</a:t>
            </a:r>
            <a:r>
              <a:rPr lang="en-US" baseline="-25000" dirty="0"/>
              <a:t>2</a:t>
            </a:r>
            <a:r>
              <a:rPr lang="en-US" dirty="0"/>
              <a:t>): this can irritate the lining of your lungs.</a:t>
            </a:r>
          </a:p>
          <a:p>
            <a:r>
              <a:rPr lang="en-US" dirty="0"/>
              <a:t>Particulate Matter (PM) – these are tiny particles of dust, soot or liquid which are too small to see. These can sometimes go deep into your lungs.</a:t>
            </a:r>
          </a:p>
          <a:p>
            <a:endParaRPr lang="en-US" dirty="0"/>
          </a:p>
          <a:p>
            <a:r>
              <a:rPr lang="en-US" baseline="0" dirty="0"/>
              <a:t>Nowadays, when it comes to air pollution – road transport is the biggest problem. Cars, lorries and buses on our roads. Diesel vehicles are the worst of all.</a:t>
            </a:r>
          </a:p>
          <a:p>
            <a:endParaRPr lang="en-US" baseline="0" dirty="0"/>
          </a:p>
          <a:p>
            <a:r>
              <a:rPr lang="en-US" b="1" baseline="0" dirty="0"/>
              <a:t>What is diesel? </a:t>
            </a:r>
            <a:r>
              <a:rPr lang="en-US" b="0" baseline="0" dirty="0"/>
              <a:t>Like you can put your petrol in your car to make the engine work, you can put diesel in your car instead. </a:t>
            </a:r>
            <a:endParaRPr lang="en-US" b="1" baseline="0" dirty="0"/>
          </a:p>
          <a:p>
            <a:endParaRPr lang="en-US" baseline="0" dirty="0"/>
          </a:p>
          <a:p>
            <a:r>
              <a:rPr lang="en-US" baseline="0" dirty="0"/>
              <a:t>Take a show of hands from pupils to find out how many of them drive to school, how many walk, ride or scooter, and how many use public transport.</a:t>
            </a:r>
          </a:p>
          <a:p>
            <a:endParaRPr lang="en-US" dirty="0"/>
          </a:p>
          <a:p>
            <a:r>
              <a:rPr lang="en-GB" sz="1200" dirty="0">
                <a:latin typeface="Libre Franklin"/>
              </a:rPr>
              <a:t>Which of these ways of travelling do they think are </a:t>
            </a:r>
            <a:r>
              <a:rPr lang="en-GB" sz="1200" b="1" dirty="0">
                <a:solidFill>
                  <a:srgbClr val="FF0000"/>
                </a:solidFill>
                <a:latin typeface="Libre Franklin"/>
              </a:rPr>
              <a:t>worst</a:t>
            </a:r>
            <a:r>
              <a:rPr lang="en-GB" sz="1200" dirty="0">
                <a:latin typeface="Libre Franklin"/>
              </a:rPr>
              <a:t> for making air pollution?</a:t>
            </a:r>
            <a:r>
              <a:rPr lang="en-GB" sz="1200" baseline="0" dirty="0">
                <a:latin typeface="Libre Franklin"/>
              </a:rPr>
              <a:t> </a:t>
            </a:r>
            <a:r>
              <a:rPr lang="en-GB" sz="1200" dirty="0">
                <a:latin typeface="Libre Franklin"/>
              </a:rPr>
              <a:t>Which of these ways make the </a:t>
            </a:r>
            <a:r>
              <a:rPr lang="en-GB" sz="1200" b="1" dirty="0">
                <a:solidFill>
                  <a:srgbClr val="00DB93"/>
                </a:solidFill>
                <a:latin typeface="Libre Franklin"/>
              </a:rPr>
              <a:t>least</a:t>
            </a:r>
            <a:r>
              <a:rPr lang="en-GB" sz="1200" dirty="0">
                <a:latin typeface="Libre Franklin"/>
              </a:rPr>
              <a:t> air pollution?</a:t>
            </a:r>
          </a:p>
          <a:p>
            <a:endParaRPr lang="en-US" dirty="0"/>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2</a:t>
            </a:fld>
            <a:endParaRPr lang="en-GB"/>
          </a:p>
        </p:txBody>
      </p:sp>
    </p:spTree>
    <p:extLst>
      <p:ext uri="{BB962C8B-B14F-4D97-AF65-F5344CB8AC3E}">
        <p14:creationId xmlns:p14="http://schemas.microsoft.com/office/powerpoint/2010/main" val="15814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3</a:t>
            </a:fld>
            <a:endParaRPr lang="en-GB"/>
          </a:p>
        </p:txBody>
      </p:sp>
    </p:spTree>
    <p:extLst>
      <p:ext uri="{BB962C8B-B14F-4D97-AF65-F5344CB8AC3E}">
        <p14:creationId xmlns:p14="http://schemas.microsoft.com/office/powerpoint/2010/main" val="18310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to pupils about the </a:t>
            </a:r>
            <a:r>
              <a:rPr lang="en-US" b="1" baseline="0" dirty="0"/>
              <a:t>effect of air pollution on their health.</a:t>
            </a:r>
            <a:r>
              <a:rPr lang="en-US" baseline="0" dirty="0"/>
              <a:t> </a:t>
            </a:r>
          </a:p>
          <a:p>
            <a:endParaRPr lang="en-US" baseline="0" dirty="0"/>
          </a:p>
          <a:p>
            <a:r>
              <a:rPr lang="en-US" baseline="0" dirty="0"/>
              <a:t>Air pollution can contribute to breathing problems, the development of asthma, and lung and heart diseases. The risks are greater for children, as your bodies are less resilient and still developing. Because of your height, you are also closer to the exhaust fumes from cars. Studies have also shown that living in very polluted areas can stop your lungs growing properly, which could cause health problems later in life. But if we do something about it and cut pollution, we can reverse some of this damage.</a:t>
            </a:r>
          </a:p>
          <a:p>
            <a:r>
              <a:rPr lang="en-US" baseline="0" dirty="0"/>
              <a:t> </a:t>
            </a:r>
          </a:p>
          <a:p>
            <a:r>
              <a:rPr lang="en-US" baseline="0" dirty="0"/>
              <a:t>What other impact does air pollution have on the environment? Pupils may also know about how burning fossil fuels also creates global warming. As well as causing acid rain, which can affect plants and trees. </a:t>
            </a:r>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4</a:t>
            </a:fld>
            <a:endParaRPr lang="en-GB"/>
          </a:p>
        </p:txBody>
      </p:sp>
    </p:spTree>
    <p:extLst>
      <p:ext uri="{BB962C8B-B14F-4D97-AF65-F5344CB8AC3E}">
        <p14:creationId xmlns:p14="http://schemas.microsoft.com/office/powerpoint/2010/main" val="5618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to pupils about the </a:t>
            </a:r>
            <a:r>
              <a:rPr lang="en-US" b="1" baseline="0" dirty="0"/>
              <a:t>effect of air pollution on their health.</a:t>
            </a:r>
            <a:r>
              <a:rPr lang="en-US" baseline="0" dirty="0"/>
              <a:t> </a:t>
            </a:r>
          </a:p>
          <a:p>
            <a:endParaRPr lang="en-US" baseline="0" dirty="0"/>
          </a:p>
          <a:p>
            <a:r>
              <a:rPr lang="en-US" baseline="0" dirty="0"/>
              <a:t>Air pollution can contribute to breathing problems, the development of asthma, and lung and heart diseases. The risks are greater for children, as your bodies are less resilient and still developing. Because of your height, you are also closer to the exhaust fumes from cars. Studies have also shown that living in very polluted areas can stop your lungs growing properly, which could cause health problems later in life. But if we do something about it and cut pollution, we can reverse some of this damage.</a:t>
            </a:r>
          </a:p>
          <a:p>
            <a:r>
              <a:rPr lang="en-US" baseline="0" dirty="0"/>
              <a:t> </a:t>
            </a:r>
          </a:p>
          <a:p>
            <a:r>
              <a:rPr lang="en-US" baseline="0" dirty="0"/>
              <a:t>What other impact does air pollution have on the environment? Pupils may also know about how burning fossil fuels also creates global warming. As well as causing acid rain, which can affect plants and trees. </a:t>
            </a:r>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5</a:t>
            </a:fld>
            <a:endParaRPr lang="en-GB"/>
          </a:p>
        </p:txBody>
      </p:sp>
    </p:spTree>
    <p:extLst>
      <p:ext uri="{BB962C8B-B14F-4D97-AF65-F5344CB8AC3E}">
        <p14:creationId xmlns:p14="http://schemas.microsoft.com/office/powerpoint/2010/main" val="329751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to pupils about the </a:t>
            </a:r>
            <a:r>
              <a:rPr lang="en-US" b="1" baseline="0" dirty="0"/>
              <a:t>effect of air pollution on their health.</a:t>
            </a:r>
            <a:r>
              <a:rPr lang="en-US" baseline="0" dirty="0"/>
              <a:t> </a:t>
            </a:r>
          </a:p>
          <a:p>
            <a:endParaRPr lang="en-US" baseline="0" dirty="0"/>
          </a:p>
          <a:p>
            <a:r>
              <a:rPr lang="en-US" baseline="0" dirty="0"/>
              <a:t>Air pollution can contribute to breathing problems, the development of asthma, and lung and heart diseases. The risks are greater for children, as your bodies are less resilient and still developing. Because of your height, you are also closer to the exhaust fumes from cars. Studies have also shown that living in very polluted areas can stop your lungs growing properly, which could cause health problems later in life. But if we do something about it and cut pollution, we can reverse some of this damage.</a:t>
            </a:r>
          </a:p>
          <a:p>
            <a:r>
              <a:rPr lang="en-US" baseline="0" dirty="0"/>
              <a:t> </a:t>
            </a:r>
          </a:p>
          <a:p>
            <a:r>
              <a:rPr lang="en-US" baseline="0" dirty="0"/>
              <a:t>What other impact does air pollution have on the environment? Pupils may also know about how burning fossil fuels also creates global warming. As well as causing acid rain, which can affect plants and trees. </a:t>
            </a:r>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8</a:t>
            </a:fld>
            <a:endParaRPr lang="en-GB"/>
          </a:p>
        </p:txBody>
      </p:sp>
    </p:spTree>
    <p:extLst>
      <p:ext uri="{BB962C8B-B14F-4D97-AF65-F5344CB8AC3E}">
        <p14:creationId xmlns:p14="http://schemas.microsoft.com/office/powerpoint/2010/main" val="122393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See </a:t>
            </a:r>
            <a:r>
              <a:rPr lang="en-US" b="1" baseline="0" dirty="0"/>
              <a:t>lesson 3</a:t>
            </a:r>
            <a:r>
              <a:rPr lang="en-US" baseline="0" dirty="0"/>
              <a:t> for suggestions for how to spread the messages – e.g. create a song or jingle, make an internet meme, design a poster or bumper sticker with a catchy slogan.</a:t>
            </a:r>
            <a:endParaRPr lang="en-US" dirty="0"/>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9</a:t>
            </a:fld>
            <a:endParaRPr lang="en-GB"/>
          </a:p>
        </p:txBody>
      </p:sp>
    </p:spTree>
    <p:extLst>
      <p:ext uri="{BB962C8B-B14F-4D97-AF65-F5344CB8AC3E}">
        <p14:creationId xmlns:p14="http://schemas.microsoft.com/office/powerpoint/2010/main" val="15904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65615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02520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1829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595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BF90-8871-4E8F-AF37-9F7C3B1E210F}"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203246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63BF90-8871-4E8F-AF37-9F7C3B1E210F}"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2117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63BF90-8871-4E8F-AF37-9F7C3B1E210F}" type="datetimeFigureOut">
              <a:rPr lang="en-GB" smtClean="0"/>
              <a:t>14/11/2018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896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63BF90-8871-4E8F-AF37-9F7C3B1E210F}" type="datetimeFigureOut">
              <a:rPr lang="en-GB" smtClean="0"/>
              <a:t>14/11/2018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93728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3BF90-8871-4E8F-AF37-9F7C3B1E210F}" type="datetimeFigureOut">
              <a:rPr lang="en-GB" smtClean="0"/>
              <a:t>14/11/2018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40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6119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82996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3BF90-8871-4E8F-AF37-9F7C3B1E210F}" type="datetimeFigureOut">
              <a:rPr lang="en-GB" smtClean="0"/>
              <a:t>14/11/2018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DFBC0-E77E-49DB-9923-4620D44CC641}" type="slidenum">
              <a:rPr lang="en-GB" smtClean="0"/>
              <a:t>‹#›</a:t>
            </a:fld>
            <a:endParaRPr lang="en-GB"/>
          </a:p>
        </p:txBody>
      </p:sp>
    </p:spTree>
    <p:extLst>
      <p:ext uri="{BB962C8B-B14F-4D97-AF65-F5344CB8AC3E}">
        <p14:creationId xmlns:p14="http://schemas.microsoft.com/office/powerpoint/2010/main" val="179626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hyperlink" Target="http://www.flickr.com/photos/wespeck/3594389320/"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hyperlink" Target="https://openclipart.org/detail/196130/volcano-by-scout-196130" TargetMode="Externa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www.publicdomainpictures.net/view-image.php?image=3840" TargetMode="External"/><Relationship Id="rId5" Type="http://schemas.openxmlformats.org/officeDocument/2006/relationships/image" Target="../media/image7.jpg"/><Relationship Id="rId15" Type="http://schemas.openxmlformats.org/officeDocument/2006/relationships/image" Target="../media/image15.svg"/><Relationship Id="rId10" Type="http://schemas.openxmlformats.org/officeDocument/2006/relationships/image" Target="../media/image11.jpg"/><Relationship Id="rId4" Type="http://schemas.openxmlformats.org/officeDocument/2006/relationships/image" Target="../media/image2.svg"/><Relationship Id="rId9" Type="http://schemas.openxmlformats.org/officeDocument/2006/relationships/image" Target="../media/image10.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18.png"/><Relationship Id="rId3" Type="http://schemas.openxmlformats.org/officeDocument/2006/relationships/image" Target="../media/image1.png"/><Relationship Id="rId21" Type="http://schemas.openxmlformats.org/officeDocument/2006/relationships/image" Target="../media/image40.jp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8.jp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33.svg"/><Relationship Id="rId5" Type="http://schemas.openxmlformats.org/officeDocument/2006/relationships/image" Target="../media/image27.pn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39.jpg"/><Relationship Id="rId4" Type="http://schemas.openxmlformats.org/officeDocument/2006/relationships/image" Target="../media/image2.sv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hyperlink" Target="https://www.qld.gov.au/environment/pollution/monitoring/air-pollution/sulfur-dioxid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flickr.com/photos/wespeck/3594389320/" TargetMode="External"/><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ui-cloud.com/free-psd-switch-button/" TargetMode="External"/><Relationship Id="rId11" Type="http://schemas.openxmlformats.org/officeDocument/2006/relationships/image" Target="../media/image43.jpeg"/><Relationship Id="rId5" Type="http://schemas.openxmlformats.org/officeDocument/2006/relationships/image" Target="../media/image41.jpg"/><Relationship Id="rId10" Type="http://schemas.openxmlformats.org/officeDocument/2006/relationships/hyperlink" Target="https://commons.wikimedia.org/wiki/File:Hong_Kong_road_sign_114_A.svg" TargetMode="External"/><Relationship Id="rId4" Type="http://schemas.openxmlformats.org/officeDocument/2006/relationships/image" Target="../media/image2.sv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descr="Cloud">
            <a:extLst>
              <a:ext uri="{FF2B5EF4-FFF2-40B4-BE49-F238E27FC236}">
                <a16:creationId xmlns:a16="http://schemas.microsoft.com/office/drawing/2014/main" id="{79F5A6EC-C86F-4024-B4FE-A3737C2E18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5501" y="-1913612"/>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202961" y="2998271"/>
            <a:ext cx="9144000" cy="2387600"/>
          </a:xfrm>
        </p:spPr>
        <p:txBody>
          <a:bodyPr>
            <a:noAutofit/>
          </a:bodyPr>
          <a:lstStyle/>
          <a:p>
            <a:r>
              <a:rPr lang="en-GB" sz="10000" dirty="0">
                <a:latin typeface="Impact" panose="020B0806030902050204" pitchFamily="34" charset="0"/>
              </a:rPr>
              <a:t>WHAT IS AIR QUALITY?</a:t>
            </a:r>
          </a:p>
        </p:txBody>
      </p:sp>
      <p:pic>
        <p:nvPicPr>
          <p:cNvPr id="4" name="Graphic 3" descr="Cloud">
            <a:extLst>
              <a:ext uri="{FF2B5EF4-FFF2-40B4-BE49-F238E27FC236}">
                <a16:creationId xmlns:a16="http://schemas.microsoft.com/office/drawing/2014/main" id="{753109A9-9DC2-4134-8029-EC6E4DA039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599229" y="-824257"/>
            <a:ext cx="4592771" cy="4592771"/>
          </a:xfrm>
          <a:prstGeom prst="rect">
            <a:avLst/>
          </a:prstGeom>
        </p:spPr>
      </p:pic>
      <p:sp>
        <p:nvSpPr>
          <p:cNvPr id="5" name="TextBox 4">
            <a:extLst>
              <a:ext uri="{FF2B5EF4-FFF2-40B4-BE49-F238E27FC236}">
                <a16:creationId xmlns:a16="http://schemas.microsoft.com/office/drawing/2014/main" id="{2BDF9D6D-5391-42FE-802C-D7CCB1C6E4C4}"/>
              </a:ext>
            </a:extLst>
          </p:cNvPr>
          <p:cNvSpPr txBox="1"/>
          <p:nvPr/>
        </p:nvSpPr>
        <p:spPr>
          <a:xfrm>
            <a:off x="8656536" y="895677"/>
            <a:ext cx="2478156" cy="1384995"/>
          </a:xfrm>
          <a:prstGeom prst="rect">
            <a:avLst/>
          </a:prstGeom>
          <a:noFill/>
        </p:spPr>
        <p:txBody>
          <a:bodyPr wrap="square" rtlCol="0">
            <a:spAutoFit/>
          </a:bodyPr>
          <a:lstStyle/>
          <a:p>
            <a:pPr algn="ctr"/>
            <a:r>
              <a:rPr lang="en-GB" sz="2800" dirty="0">
                <a:latin typeface="Impact" panose="020B0806030902050204" pitchFamily="34" charset="0"/>
              </a:rPr>
              <a:t>How clean the air clean the air is around us</a:t>
            </a:r>
          </a:p>
        </p:txBody>
      </p:sp>
      <p:pic>
        <p:nvPicPr>
          <p:cNvPr id="3" name="Picture 2">
            <a:extLst>
              <a:ext uri="{FF2B5EF4-FFF2-40B4-BE49-F238E27FC236}">
                <a16:creationId xmlns:a16="http://schemas.microsoft.com/office/drawing/2014/main" id="{8685176F-F3C6-417F-B590-843DF816C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331" y="4433371"/>
            <a:ext cx="1905000" cy="1905000"/>
          </a:xfrm>
          <a:prstGeom prst="rect">
            <a:avLst/>
          </a:prstGeom>
        </p:spPr>
      </p:pic>
    </p:spTree>
    <p:extLst>
      <p:ext uri="{BB962C8B-B14F-4D97-AF65-F5344CB8AC3E}">
        <p14:creationId xmlns:p14="http://schemas.microsoft.com/office/powerpoint/2010/main" val="28045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ew of a city&#10;&#10;Description generated with very high confidence">
            <a:extLst>
              <a:ext uri="{FF2B5EF4-FFF2-40B4-BE49-F238E27FC236}">
                <a16:creationId xmlns:a16="http://schemas.microsoft.com/office/drawing/2014/main" id="{F5BA1EC7-EA5D-4D20-B6A2-127C689F5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5"/>
            <a:ext cx="12192000" cy="8120063"/>
          </a:xfrm>
          <a:prstGeom prst="rect">
            <a:avLst/>
          </a:prstGeom>
        </p:spPr>
      </p:pic>
      <p:pic>
        <p:nvPicPr>
          <p:cNvPr id="6" name="Picture 5">
            <a:extLst>
              <a:ext uri="{FF2B5EF4-FFF2-40B4-BE49-F238E27FC236}">
                <a16:creationId xmlns:a16="http://schemas.microsoft.com/office/drawing/2014/main" id="{B770CDA4-74B5-4D6F-8023-FAA417B4AD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17" r="22585"/>
          <a:stretch/>
        </p:blipFill>
        <p:spPr>
          <a:xfrm>
            <a:off x="8848955" y="393469"/>
            <a:ext cx="2491662" cy="1935484"/>
          </a:xfrm>
          <a:prstGeom prst="rect">
            <a:avLst/>
          </a:prstGeom>
        </p:spPr>
      </p:pic>
      <p:pic>
        <p:nvPicPr>
          <p:cNvPr id="8" name="Picture 7" descr="A group of people standing in front of a sign&#10;&#10;Description generated with high confidence">
            <a:extLst>
              <a:ext uri="{FF2B5EF4-FFF2-40B4-BE49-F238E27FC236}">
                <a16:creationId xmlns:a16="http://schemas.microsoft.com/office/drawing/2014/main" id="{DBD48FF5-FAC7-46C9-A30F-B1205ACA0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90" y="715439"/>
            <a:ext cx="4219187" cy="2929533"/>
          </a:xfrm>
          <a:prstGeom prst="rect">
            <a:avLst/>
          </a:prstGeom>
        </p:spPr>
      </p:pic>
      <p:sp>
        <p:nvSpPr>
          <p:cNvPr id="9" name="TextBox 8">
            <a:extLst>
              <a:ext uri="{FF2B5EF4-FFF2-40B4-BE49-F238E27FC236}">
                <a16:creationId xmlns:a16="http://schemas.microsoft.com/office/drawing/2014/main" id="{48D9F763-549D-48FC-AE3B-7522FE7C6F1A}"/>
              </a:ext>
            </a:extLst>
          </p:cNvPr>
          <p:cNvSpPr txBox="1"/>
          <p:nvPr/>
        </p:nvSpPr>
        <p:spPr>
          <a:xfrm>
            <a:off x="4452550" y="822602"/>
            <a:ext cx="4396405" cy="1077218"/>
          </a:xfrm>
          <a:prstGeom prst="rect">
            <a:avLst/>
          </a:prstGeom>
          <a:solidFill>
            <a:schemeClr val="bg1"/>
          </a:solidFill>
        </p:spPr>
        <p:txBody>
          <a:bodyPr wrap="square" rtlCol="0">
            <a:spAutoFit/>
          </a:bodyPr>
          <a:lstStyle/>
          <a:p>
            <a:pPr algn="ctr"/>
            <a:r>
              <a:rPr lang="en-GB" sz="3200" dirty="0">
                <a:latin typeface="Impact" panose="020B0806030902050204" pitchFamily="34" charset="0"/>
              </a:rPr>
              <a:t>over 300 children and 150 parents attended.</a:t>
            </a:r>
            <a:r>
              <a:rPr lang="en-GB" sz="3200" dirty="0"/>
              <a:t> </a:t>
            </a:r>
            <a:endParaRPr lang="en-GB" sz="3200" dirty="0">
              <a:latin typeface="Impact" panose="020B0806030902050204" pitchFamily="34" charset="0"/>
            </a:endParaRPr>
          </a:p>
        </p:txBody>
      </p:sp>
      <p:sp>
        <p:nvSpPr>
          <p:cNvPr id="10" name="TextBox 9">
            <a:extLst>
              <a:ext uri="{FF2B5EF4-FFF2-40B4-BE49-F238E27FC236}">
                <a16:creationId xmlns:a16="http://schemas.microsoft.com/office/drawing/2014/main" id="{973B1203-5ACB-4B06-877E-40653E559E7F}"/>
              </a:ext>
            </a:extLst>
          </p:cNvPr>
          <p:cNvSpPr txBox="1"/>
          <p:nvPr/>
        </p:nvSpPr>
        <p:spPr>
          <a:xfrm>
            <a:off x="5948460" y="2505539"/>
            <a:ext cx="5691674" cy="1569660"/>
          </a:xfrm>
          <a:prstGeom prst="rect">
            <a:avLst/>
          </a:prstGeom>
          <a:solidFill>
            <a:schemeClr val="tx1"/>
          </a:solidFill>
        </p:spPr>
        <p:txBody>
          <a:bodyPr wrap="square" rtlCol="0">
            <a:spAutoFit/>
          </a:bodyPr>
          <a:lstStyle/>
          <a:p>
            <a:r>
              <a:rPr lang="en-GB" sz="3200" dirty="0">
                <a:solidFill>
                  <a:schemeClr val="bg1"/>
                </a:solidFill>
                <a:latin typeface="Impact" panose="020B0806030902050204" pitchFamily="34" charset="0"/>
              </a:rPr>
              <a:t>Nearly 60 children and staff arrived by bike on Clean Air Day and 43 arrived by scooter.</a:t>
            </a:r>
          </a:p>
        </p:txBody>
      </p:sp>
      <p:sp>
        <p:nvSpPr>
          <p:cNvPr id="11" name="TextBox 10">
            <a:extLst>
              <a:ext uri="{FF2B5EF4-FFF2-40B4-BE49-F238E27FC236}">
                <a16:creationId xmlns:a16="http://schemas.microsoft.com/office/drawing/2014/main" id="{45733BF4-5DAD-479B-BDBB-415AE3D14A98}"/>
              </a:ext>
            </a:extLst>
          </p:cNvPr>
          <p:cNvSpPr txBox="1"/>
          <p:nvPr/>
        </p:nvSpPr>
        <p:spPr>
          <a:xfrm>
            <a:off x="205290" y="6152946"/>
            <a:ext cx="11831200" cy="707886"/>
          </a:xfrm>
          <a:prstGeom prst="rect">
            <a:avLst/>
          </a:prstGeom>
          <a:solidFill>
            <a:schemeClr val="tx1"/>
          </a:solidFill>
        </p:spPr>
        <p:txBody>
          <a:bodyPr wrap="square" rtlCol="0">
            <a:spAutoFit/>
          </a:bodyPr>
          <a:lstStyle/>
          <a:p>
            <a:r>
              <a:rPr lang="en-GB" sz="2000" dirty="0">
                <a:solidFill>
                  <a:schemeClr val="bg1"/>
                </a:solidFill>
                <a:latin typeface="Impact" panose="020B0806030902050204" pitchFamily="34" charset="0"/>
              </a:rPr>
              <a:t>The road directly outside Glebelands Primary School was closed, during school run hours, on Wednesday 20 June and Friday 22 June. On Thursday 21 June the road was closed to traffic all day for Clean Air Day.</a:t>
            </a:r>
          </a:p>
        </p:txBody>
      </p:sp>
    </p:spTree>
    <p:extLst>
      <p:ext uri="{BB962C8B-B14F-4D97-AF65-F5344CB8AC3E}">
        <p14:creationId xmlns:p14="http://schemas.microsoft.com/office/powerpoint/2010/main" val="11902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Graphic 3" descr="Cloud">
            <a:extLst>
              <a:ext uri="{FF2B5EF4-FFF2-40B4-BE49-F238E27FC236}">
                <a16:creationId xmlns:a16="http://schemas.microsoft.com/office/drawing/2014/main" id="{2C9A513D-E9FD-4F97-9B79-5AED3F465B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537" y="-393895"/>
            <a:ext cx="3496829" cy="3496829"/>
          </a:xfrm>
          <a:prstGeom prst="rect">
            <a:avLst/>
          </a:prstGeom>
        </p:spPr>
      </p:pic>
      <p:pic>
        <p:nvPicPr>
          <p:cNvPr id="5" name="Picture 4">
            <a:extLst>
              <a:ext uri="{FF2B5EF4-FFF2-40B4-BE49-F238E27FC236}">
                <a16:creationId xmlns:a16="http://schemas.microsoft.com/office/drawing/2014/main" id="{28B8F829-1665-47BE-A577-1DB696215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53" y="3949834"/>
            <a:ext cx="2572292" cy="2572292"/>
          </a:xfrm>
          <a:prstGeom prst="rect">
            <a:avLst/>
          </a:prstGeom>
        </p:spPr>
      </p:pic>
      <p:pic>
        <p:nvPicPr>
          <p:cNvPr id="6" name="Picture 5">
            <a:extLst>
              <a:ext uri="{FF2B5EF4-FFF2-40B4-BE49-F238E27FC236}">
                <a16:creationId xmlns:a16="http://schemas.microsoft.com/office/drawing/2014/main" id="{0291FC30-4C9A-4B04-AE85-62D86FCD34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6856" y="4659979"/>
            <a:ext cx="3599717" cy="1394890"/>
          </a:xfrm>
          <a:prstGeom prst="rect">
            <a:avLst/>
          </a:prstGeom>
        </p:spPr>
      </p:pic>
      <p:pic>
        <p:nvPicPr>
          <p:cNvPr id="7" name="Picture 6">
            <a:extLst>
              <a:ext uri="{FF2B5EF4-FFF2-40B4-BE49-F238E27FC236}">
                <a16:creationId xmlns:a16="http://schemas.microsoft.com/office/drawing/2014/main" id="{60901421-0586-4065-8254-80C90E57D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685" y="4328724"/>
            <a:ext cx="1476375" cy="2057400"/>
          </a:xfrm>
          <a:prstGeom prst="rect">
            <a:avLst/>
          </a:prstGeom>
        </p:spPr>
      </p:pic>
      <p:sp>
        <p:nvSpPr>
          <p:cNvPr id="8" name="TextBox 7">
            <a:extLst>
              <a:ext uri="{FF2B5EF4-FFF2-40B4-BE49-F238E27FC236}">
                <a16:creationId xmlns:a16="http://schemas.microsoft.com/office/drawing/2014/main" id="{66548754-2910-4892-84C4-4EDEE09B7B00}"/>
              </a:ext>
            </a:extLst>
          </p:cNvPr>
          <p:cNvSpPr txBox="1"/>
          <p:nvPr/>
        </p:nvSpPr>
        <p:spPr>
          <a:xfrm>
            <a:off x="405298" y="1333193"/>
            <a:ext cx="3496829" cy="830997"/>
          </a:xfrm>
          <a:prstGeom prst="rect">
            <a:avLst/>
          </a:prstGeom>
          <a:noFill/>
        </p:spPr>
        <p:txBody>
          <a:bodyPr wrap="square" rtlCol="0">
            <a:spAutoFit/>
          </a:bodyPr>
          <a:lstStyle/>
          <a:p>
            <a:pPr algn="ctr"/>
            <a:r>
              <a:rPr lang="en-GB" sz="4800" dirty="0">
                <a:latin typeface="Impact" panose="020B0806030902050204" pitchFamily="34" charset="0"/>
              </a:rPr>
              <a:t>Thank you!</a:t>
            </a:r>
          </a:p>
        </p:txBody>
      </p:sp>
      <p:pic>
        <p:nvPicPr>
          <p:cNvPr id="9" name="Graphic 8" descr="Cloud">
            <a:extLst>
              <a:ext uri="{FF2B5EF4-FFF2-40B4-BE49-F238E27FC236}">
                <a16:creationId xmlns:a16="http://schemas.microsoft.com/office/drawing/2014/main" id="{74F9EEBC-4503-4EB6-8EAE-6A40A82BF5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6240" y="-1504739"/>
            <a:ext cx="7401951" cy="7401951"/>
          </a:xfrm>
          <a:prstGeom prst="rect">
            <a:avLst/>
          </a:prstGeom>
        </p:spPr>
      </p:pic>
      <p:sp>
        <p:nvSpPr>
          <p:cNvPr id="10" name="TextBox 9">
            <a:extLst>
              <a:ext uri="{FF2B5EF4-FFF2-40B4-BE49-F238E27FC236}">
                <a16:creationId xmlns:a16="http://schemas.microsoft.com/office/drawing/2014/main" id="{EF5DBFDC-AA0E-4721-8F01-AFE8C9EDCC1E}"/>
              </a:ext>
            </a:extLst>
          </p:cNvPr>
          <p:cNvSpPr txBox="1"/>
          <p:nvPr/>
        </p:nvSpPr>
        <p:spPr>
          <a:xfrm>
            <a:off x="5340742" y="1964915"/>
            <a:ext cx="5356318" cy="2092881"/>
          </a:xfrm>
          <a:prstGeom prst="rect">
            <a:avLst/>
          </a:prstGeom>
          <a:noFill/>
        </p:spPr>
        <p:txBody>
          <a:bodyPr wrap="square" rtlCol="0">
            <a:spAutoFit/>
          </a:bodyPr>
          <a:lstStyle/>
          <a:p>
            <a:r>
              <a:rPr lang="en-GB" sz="2800" b="1" dirty="0"/>
              <a:t>Danni Kennell</a:t>
            </a:r>
          </a:p>
          <a:p>
            <a:r>
              <a:rPr lang="en-GB" sz="2800" dirty="0"/>
              <a:t>Education Officer (Air Quality) Leicester City Council</a:t>
            </a:r>
          </a:p>
          <a:p>
            <a:r>
              <a:rPr lang="en-GB" sz="2800" b="1" dirty="0"/>
              <a:t>danielle.kennell@leicester.gov.uk</a:t>
            </a:r>
          </a:p>
          <a:p>
            <a:endParaRPr lang="en-GB" dirty="0">
              <a:latin typeface="Impact" panose="020B0806030902050204" pitchFamily="34" charset="0"/>
            </a:endParaRPr>
          </a:p>
        </p:txBody>
      </p:sp>
      <p:sp>
        <p:nvSpPr>
          <p:cNvPr id="11" name="TextBox 10">
            <a:extLst>
              <a:ext uri="{FF2B5EF4-FFF2-40B4-BE49-F238E27FC236}">
                <a16:creationId xmlns:a16="http://schemas.microsoft.com/office/drawing/2014/main" id="{23CF68D2-6E16-495D-94A7-BDF0F801685A}"/>
              </a:ext>
            </a:extLst>
          </p:cNvPr>
          <p:cNvSpPr txBox="1"/>
          <p:nvPr/>
        </p:nvSpPr>
        <p:spPr>
          <a:xfrm>
            <a:off x="614266" y="2371952"/>
            <a:ext cx="3129723" cy="523220"/>
          </a:xfrm>
          <a:prstGeom prst="rect">
            <a:avLst/>
          </a:prstGeom>
          <a:noFill/>
        </p:spPr>
        <p:txBody>
          <a:bodyPr wrap="square" rtlCol="0">
            <a:spAutoFit/>
          </a:bodyPr>
          <a:lstStyle/>
          <a:p>
            <a:pPr algn="ctr"/>
            <a:r>
              <a:rPr lang="en-GB" sz="2800" dirty="0">
                <a:latin typeface="Impact" panose="020B0806030902050204" pitchFamily="34" charset="0"/>
              </a:rPr>
              <a:t>Any questions?</a:t>
            </a:r>
          </a:p>
        </p:txBody>
      </p:sp>
    </p:spTree>
    <p:extLst>
      <p:ext uri="{BB962C8B-B14F-4D97-AF65-F5344CB8AC3E}">
        <p14:creationId xmlns:p14="http://schemas.microsoft.com/office/powerpoint/2010/main" val="189120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p:cNvSpPr txBox="1"/>
          <p:nvPr/>
        </p:nvSpPr>
        <p:spPr>
          <a:xfrm>
            <a:off x="423333" y="3342137"/>
            <a:ext cx="6811886" cy="3539430"/>
          </a:xfrm>
          <a:prstGeom prst="rect">
            <a:avLst/>
          </a:prstGeom>
          <a:noFill/>
        </p:spPr>
        <p:txBody>
          <a:bodyPr wrap="square" rtlCol="0">
            <a:spAutoFit/>
          </a:bodyPr>
          <a:lstStyle/>
          <a:p>
            <a:pPr>
              <a:spcBef>
                <a:spcPts val="600"/>
              </a:spcBef>
              <a:spcAft>
                <a:spcPts val="600"/>
              </a:spcAft>
            </a:pPr>
            <a:r>
              <a:rPr lang="en-GB" sz="3200" dirty="0">
                <a:solidFill>
                  <a:srgbClr val="101748"/>
                </a:solidFill>
                <a:latin typeface="Impact" panose="020B0806030902050204" pitchFamily="34" charset="0"/>
                <a:cs typeface="Libre Franklin"/>
              </a:rPr>
              <a:t>Do you… Walk? Cycle? Scoot?</a:t>
            </a:r>
          </a:p>
          <a:p>
            <a:pPr>
              <a:spcBef>
                <a:spcPts val="600"/>
              </a:spcBef>
              <a:spcAft>
                <a:spcPts val="600"/>
              </a:spcAft>
            </a:pPr>
            <a:r>
              <a:rPr lang="en-GB" sz="3200" dirty="0">
                <a:solidFill>
                  <a:srgbClr val="101748"/>
                </a:solidFill>
                <a:latin typeface="Impact" panose="020B0806030902050204" pitchFamily="34" charset="0"/>
                <a:cs typeface="Libre Franklin"/>
              </a:rPr>
              <a:t>Bus? Train? Taxi? Drive? </a:t>
            </a:r>
          </a:p>
          <a:p>
            <a:r>
              <a:rPr lang="en-GB" sz="2800" dirty="0">
                <a:latin typeface="Libre Franklin"/>
              </a:rPr>
              <a:t>Which of these ways of travelling do they think are </a:t>
            </a:r>
            <a:r>
              <a:rPr lang="en-GB" sz="2800" b="1" dirty="0">
                <a:solidFill>
                  <a:srgbClr val="FF0000"/>
                </a:solidFill>
                <a:latin typeface="Libre Franklin"/>
              </a:rPr>
              <a:t>worst</a:t>
            </a:r>
            <a:r>
              <a:rPr lang="en-GB" sz="2800" dirty="0">
                <a:latin typeface="Libre Franklin"/>
              </a:rPr>
              <a:t> for making air pollution?</a:t>
            </a:r>
          </a:p>
          <a:p>
            <a:r>
              <a:rPr lang="en-GB" sz="2800" dirty="0">
                <a:latin typeface="Libre Franklin"/>
              </a:rPr>
              <a:t>Which of these ways make the </a:t>
            </a:r>
            <a:r>
              <a:rPr lang="en-GB" sz="2800" b="1" dirty="0">
                <a:solidFill>
                  <a:srgbClr val="00DB93"/>
                </a:solidFill>
                <a:latin typeface="Libre Franklin"/>
              </a:rPr>
              <a:t>least</a:t>
            </a:r>
            <a:r>
              <a:rPr lang="en-GB" sz="2800" dirty="0">
                <a:latin typeface="Libre Franklin"/>
              </a:rPr>
              <a:t> air pollution?</a:t>
            </a:r>
          </a:p>
          <a:p>
            <a:pPr>
              <a:spcBef>
                <a:spcPts val="600"/>
              </a:spcBef>
              <a:spcAft>
                <a:spcPts val="600"/>
              </a:spcAft>
            </a:pPr>
            <a:endParaRPr lang="en-GB" sz="2800" dirty="0">
              <a:solidFill>
                <a:srgbClr val="101748"/>
              </a:solidFill>
              <a:latin typeface="Libre Franklin"/>
              <a:cs typeface="Libre Franklin"/>
            </a:endParaRPr>
          </a:p>
        </p:txBody>
      </p:sp>
      <p:pic>
        <p:nvPicPr>
          <p:cNvPr id="3074" name="Picture 2" descr="Car exhaust, pollution, car exhuast fumes, carbon foot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219" y="3578009"/>
            <a:ext cx="4308593" cy="26893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RS10128__MG_0882.jpg"/>
          <p:cNvPicPr>
            <a:picLocks noChangeAspect="1"/>
          </p:cNvPicPr>
          <p:nvPr/>
        </p:nvPicPr>
        <p:blipFill rotWithShape="1">
          <a:blip r:embed="rId4" cstate="print">
            <a:extLst>
              <a:ext uri="{28A0092B-C50C-407E-A947-70E740481C1C}">
                <a14:useLocalDpi xmlns:a14="http://schemas.microsoft.com/office/drawing/2010/main" val="0"/>
              </a:ext>
            </a:extLst>
          </a:blip>
          <a:srcRect t="7864" b="4325"/>
          <a:stretch/>
        </p:blipFill>
        <p:spPr>
          <a:xfrm>
            <a:off x="5732916" y="590594"/>
            <a:ext cx="4307591" cy="2521186"/>
          </a:xfrm>
          <a:prstGeom prst="rect">
            <a:avLst/>
          </a:prstGeom>
        </p:spPr>
      </p:pic>
      <p:pic>
        <p:nvPicPr>
          <p:cNvPr id="12" name="Graphic 11" descr="Cloud">
            <a:extLst>
              <a:ext uri="{FF2B5EF4-FFF2-40B4-BE49-F238E27FC236}">
                <a16:creationId xmlns:a16="http://schemas.microsoft.com/office/drawing/2014/main" id="{56878529-3193-402C-B486-5BE0221AEA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478" y="-1070684"/>
            <a:ext cx="4969113" cy="4969113"/>
          </a:xfrm>
          <a:prstGeom prst="rect">
            <a:avLst/>
          </a:prstGeom>
        </p:spPr>
      </p:pic>
      <p:sp>
        <p:nvSpPr>
          <p:cNvPr id="13" name="TextBox 12">
            <a:extLst>
              <a:ext uri="{FF2B5EF4-FFF2-40B4-BE49-F238E27FC236}">
                <a16:creationId xmlns:a16="http://schemas.microsoft.com/office/drawing/2014/main" id="{1C18DD28-DD86-4086-BF74-F1D039A1B123}"/>
              </a:ext>
            </a:extLst>
          </p:cNvPr>
          <p:cNvSpPr txBox="1"/>
          <p:nvPr/>
        </p:nvSpPr>
        <p:spPr>
          <a:xfrm>
            <a:off x="763803" y="1066357"/>
            <a:ext cx="3780345" cy="1569660"/>
          </a:xfrm>
          <a:prstGeom prst="rect">
            <a:avLst/>
          </a:prstGeom>
          <a:noFill/>
        </p:spPr>
        <p:txBody>
          <a:bodyPr wrap="square" rtlCol="0">
            <a:spAutoFit/>
          </a:bodyPr>
          <a:lstStyle/>
          <a:p>
            <a:r>
              <a:rPr lang="en-GB" sz="4800" dirty="0">
                <a:latin typeface="Impact" panose="020B0806030902050204" pitchFamily="34" charset="0"/>
              </a:rPr>
              <a:t>How did you get to work?</a:t>
            </a:r>
          </a:p>
        </p:txBody>
      </p:sp>
      <p:pic>
        <p:nvPicPr>
          <p:cNvPr id="15" name="Picture 14" descr="A picture containing grass, outdoor, building, skating&#10;&#10;Description generated with very high confidence">
            <a:extLst>
              <a:ext uri="{FF2B5EF4-FFF2-40B4-BE49-F238E27FC236}">
                <a16:creationId xmlns:a16="http://schemas.microsoft.com/office/drawing/2014/main" id="{EF3D4718-8DD7-4DAE-B3C6-775D36B128B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80030" y="2306478"/>
            <a:ext cx="2388637" cy="1707502"/>
          </a:xfrm>
          <a:prstGeom prst="rect">
            <a:avLst/>
          </a:prstGeom>
        </p:spPr>
      </p:pic>
    </p:spTree>
    <p:extLst>
      <p:ext uri="{BB962C8B-B14F-4D97-AF65-F5344CB8AC3E}">
        <p14:creationId xmlns:p14="http://schemas.microsoft.com/office/powerpoint/2010/main" val="406419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Graphic 6" descr="Cloud">
            <a:extLst>
              <a:ext uri="{FF2B5EF4-FFF2-40B4-BE49-F238E27FC236}">
                <a16:creationId xmlns:a16="http://schemas.microsoft.com/office/drawing/2014/main" id="{3EB677F0-A6CA-48B6-84B1-5F71585C8D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056" y="-1190656"/>
            <a:ext cx="7474520" cy="7474520"/>
          </a:xfrm>
          <a:prstGeom prst="rect">
            <a:avLst/>
          </a:prstGeom>
        </p:spPr>
      </p:pic>
      <p:sp>
        <p:nvSpPr>
          <p:cNvPr id="11" name="Title 8">
            <a:extLst>
              <a:ext uri="{FF2B5EF4-FFF2-40B4-BE49-F238E27FC236}">
                <a16:creationId xmlns:a16="http://schemas.microsoft.com/office/drawing/2014/main" id="{802A19A5-CD23-431D-9755-5B207F5DF46A}"/>
              </a:ext>
            </a:extLst>
          </p:cNvPr>
          <p:cNvSpPr>
            <a:spLocks noGrp="1"/>
          </p:cNvSpPr>
          <p:nvPr>
            <p:ph type="ctrTitle"/>
          </p:nvPr>
        </p:nvSpPr>
        <p:spPr>
          <a:xfrm>
            <a:off x="2047196" y="1923796"/>
            <a:ext cx="9144000" cy="2387600"/>
          </a:xfrm>
        </p:spPr>
        <p:txBody>
          <a:bodyPr>
            <a:noAutofit/>
          </a:bodyPr>
          <a:lstStyle/>
          <a:p>
            <a:pPr algn="l"/>
            <a:r>
              <a:rPr lang="en-GB" dirty="0">
                <a:latin typeface="Impact" panose="020B0806030902050204" pitchFamily="34" charset="0"/>
              </a:rPr>
              <a:t>WHERE DOES </a:t>
            </a:r>
            <a:br>
              <a:rPr lang="en-GB" dirty="0">
                <a:latin typeface="Impact" panose="020B0806030902050204" pitchFamily="34" charset="0"/>
              </a:rPr>
            </a:br>
            <a:r>
              <a:rPr lang="en-GB" dirty="0">
                <a:latin typeface="Impact" panose="020B0806030902050204" pitchFamily="34" charset="0"/>
              </a:rPr>
              <a:t>AIR POLLUTION </a:t>
            </a:r>
            <a:br>
              <a:rPr lang="en-GB" dirty="0">
                <a:latin typeface="Impact" panose="020B0806030902050204" pitchFamily="34" charset="0"/>
              </a:rPr>
            </a:br>
            <a:r>
              <a:rPr lang="en-GB" dirty="0">
                <a:latin typeface="Impact" panose="020B0806030902050204" pitchFamily="34" charset="0"/>
              </a:rPr>
              <a:t>COME FROM?</a:t>
            </a:r>
          </a:p>
        </p:txBody>
      </p:sp>
      <p:pic>
        <p:nvPicPr>
          <p:cNvPr id="3" name="Picture 2">
            <a:extLst>
              <a:ext uri="{FF2B5EF4-FFF2-40B4-BE49-F238E27FC236}">
                <a16:creationId xmlns:a16="http://schemas.microsoft.com/office/drawing/2014/main" id="{3C88D830-A674-43E6-8904-4044BA405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67" y="295257"/>
            <a:ext cx="11084465" cy="6267486"/>
          </a:xfrm>
          <a:prstGeom prst="rect">
            <a:avLst/>
          </a:prstGeom>
        </p:spPr>
      </p:pic>
      <p:grpSp>
        <p:nvGrpSpPr>
          <p:cNvPr id="13" name="Group 12">
            <a:extLst>
              <a:ext uri="{FF2B5EF4-FFF2-40B4-BE49-F238E27FC236}">
                <a16:creationId xmlns:a16="http://schemas.microsoft.com/office/drawing/2014/main" id="{93562F6E-913D-4F2F-A77C-9C048E07549D}"/>
              </a:ext>
            </a:extLst>
          </p:cNvPr>
          <p:cNvGrpSpPr/>
          <p:nvPr/>
        </p:nvGrpSpPr>
        <p:grpSpPr>
          <a:xfrm>
            <a:off x="1000804" y="-1309020"/>
            <a:ext cx="10252903" cy="9100112"/>
            <a:chOff x="6319769" y="-1134672"/>
            <a:chExt cx="5436814" cy="5436814"/>
          </a:xfrm>
        </p:grpSpPr>
        <p:pic>
          <p:nvPicPr>
            <p:cNvPr id="14" name="Graphic 13" descr="Cloud">
              <a:extLst>
                <a:ext uri="{FF2B5EF4-FFF2-40B4-BE49-F238E27FC236}">
                  <a16:creationId xmlns:a16="http://schemas.microsoft.com/office/drawing/2014/main" id="{25E2489A-6F75-45C1-866B-DF42D80D49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9769" y="-1134672"/>
              <a:ext cx="5436814" cy="5436814"/>
            </a:xfrm>
            <a:prstGeom prst="rect">
              <a:avLst/>
            </a:prstGeom>
          </p:spPr>
        </p:pic>
        <p:pic>
          <p:nvPicPr>
            <p:cNvPr id="15" name="Picture 14" descr="A picture containing object&#10;&#10;Description generated with very high confidence">
              <a:extLst>
                <a:ext uri="{FF2B5EF4-FFF2-40B4-BE49-F238E27FC236}">
                  <a16:creationId xmlns:a16="http://schemas.microsoft.com/office/drawing/2014/main" id="{E6EFB7A9-5640-4425-B6A6-6033EF1E414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86261" y="691983"/>
              <a:ext cx="2259736" cy="1987826"/>
            </a:xfrm>
            <a:prstGeom prst="rect">
              <a:avLst/>
            </a:prstGeom>
          </p:spPr>
        </p:pic>
      </p:grpSp>
      <p:grpSp>
        <p:nvGrpSpPr>
          <p:cNvPr id="16" name="Group 15">
            <a:extLst>
              <a:ext uri="{FF2B5EF4-FFF2-40B4-BE49-F238E27FC236}">
                <a16:creationId xmlns:a16="http://schemas.microsoft.com/office/drawing/2014/main" id="{03BE8EA8-DF17-45EE-A43C-BAF1E0818024}"/>
              </a:ext>
            </a:extLst>
          </p:cNvPr>
          <p:cNvGrpSpPr/>
          <p:nvPr/>
        </p:nvGrpSpPr>
        <p:grpSpPr>
          <a:xfrm>
            <a:off x="1699247" y="-1448411"/>
            <a:ext cx="8272158" cy="9378894"/>
            <a:chOff x="6319769" y="-1134672"/>
            <a:chExt cx="5436814" cy="5436814"/>
          </a:xfrm>
        </p:grpSpPr>
        <p:pic>
          <p:nvPicPr>
            <p:cNvPr id="17" name="Graphic 16" descr="Cloud">
              <a:extLst>
                <a:ext uri="{FF2B5EF4-FFF2-40B4-BE49-F238E27FC236}">
                  <a16:creationId xmlns:a16="http://schemas.microsoft.com/office/drawing/2014/main" id="{3D23EF92-7E16-4C75-BB8A-B49C5378F2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9769" y="-1134672"/>
              <a:ext cx="5436814" cy="5436814"/>
            </a:xfrm>
            <a:prstGeom prst="rect">
              <a:avLst/>
            </a:prstGeom>
          </p:spPr>
        </p:pic>
        <p:pic>
          <p:nvPicPr>
            <p:cNvPr id="18" name="Graphic 17" descr="Mop and bucket">
              <a:extLst>
                <a:ext uri="{FF2B5EF4-FFF2-40B4-BE49-F238E27FC236}">
                  <a16:creationId xmlns:a16="http://schemas.microsoft.com/office/drawing/2014/main" id="{74495A90-6272-4298-A7CC-4B295DA21F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463722" y="1464505"/>
              <a:ext cx="1240337" cy="1240337"/>
            </a:xfrm>
            <a:prstGeom prst="rect">
              <a:avLst/>
            </a:prstGeom>
          </p:spPr>
        </p:pic>
        <p:pic>
          <p:nvPicPr>
            <p:cNvPr id="19" name="Picture 18" descr="A close up of a bottle&#10;&#10;Description generated with high confidence">
              <a:extLst>
                <a:ext uri="{FF2B5EF4-FFF2-40B4-BE49-F238E27FC236}">
                  <a16:creationId xmlns:a16="http://schemas.microsoft.com/office/drawing/2014/main" id="{D987EDC6-D252-4514-8CF0-611B1EE65FB5}"/>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b="18534"/>
            <a:stretch/>
          </p:blipFill>
          <p:spPr>
            <a:xfrm>
              <a:off x="8811516" y="1311968"/>
              <a:ext cx="1922273" cy="1357199"/>
            </a:xfrm>
            <a:prstGeom prst="rect">
              <a:avLst/>
            </a:prstGeom>
          </p:spPr>
        </p:pic>
        <p:pic>
          <p:nvPicPr>
            <p:cNvPr id="20" name="Graphic 19" descr="Paint">
              <a:extLst>
                <a:ext uri="{FF2B5EF4-FFF2-40B4-BE49-F238E27FC236}">
                  <a16:creationId xmlns:a16="http://schemas.microsoft.com/office/drawing/2014/main" id="{9D7267F6-60A2-49FA-8C0D-9B1290A66E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1854" y="516167"/>
              <a:ext cx="1240563" cy="1240563"/>
            </a:xfrm>
            <a:prstGeom prst="rect">
              <a:avLst/>
            </a:prstGeom>
          </p:spPr>
        </p:pic>
      </p:grpSp>
      <p:grpSp>
        <p:nvGrpSpPr>
          <p:cNvPr id="21" name="Group 20">
            <a:extLst>
              <a:ext uri="{FF2B5EF4-FFF2-40B4-BE49-F238E27FC236}">
                <a16:creationId xmlns:a16="http://schemas.microsoft.com/office/drawing/2014/main" id="{22742F78-4258-4B02-A4E0-4C654FF46698}"/>
              </a:ext>
            </a:extLst>
          </p:cNvPr>
          <p:cNvGrpSpPr/>
          <p:nvPr/>
        </p:nvGrpSpPr>
        <p:grpSpPr>
          <a:xfrm>
            <a:off x="1872646" y="-862024"/>
            <a:ext cx="8272158" cy="7959239"/>
            <a:chOff x="266586" y="-1144052"/>
            <a:chExt cx="5436814" cy="5436814"/>
          </a:xfrm>
        </p:grpSpPr>
        <p:pic>
          <p:nvPicPr>
            <p:cNvPr id="22" name="Graphic 21" descr="Cloud">
              <a:extLst>
                <a:ext uri="{FF2B5EF4-FFF2-40B4-BE49-F238E27FC236}">
                  <a16:creationId xmlns:a16="http://schemas.microsoft.com/office/drawing/2014/main" id="{6886A3DB-BEB9-47D8-A14A-46730812F8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586" y="-1144052"/>
              <a:ext cx="5436814" cy="5436814"/>
            </a:xfrm>
            <a:prstGeom prst="rect">
              <a:avLst/>
            </a:prstGeom>
          </p:spPr>
        </p:pic>
        <p:pic>
          <p:nvPicPr>
            <p:cNvPr id="23" name="Graphic 22" descr="Cow">
              <a:extLst>
                <a:ext uri="{FF2B5EF4-FFF2-40B4-BE49-F238E27FC236}">
                  <a16:creationId xmlns:a16="http://schemas.microsoft.com/office/drawing/2014/main" id="{4E6F3987-A781-4A34-8E57-D42A79D6D6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22105" y="993489"/>
              <a:ext cx="2214717" cy="2214717"/>
            </a:xfrm>
            <a:prstGeom prst="rect">
              <a:avLst/>
            </a:prstGeom>
          </p:spPr>
        </p:pic>
        <p:pic>
          <p:nvPicPr>
            <p:cNvPr id="24" name="Graphic 23" descr="Tractor">
              <a:extLst>
                <a:ext uri="{FF2B5EF4-FFF2-40B4-BE49-F238E27FC236}">
                  <a16:creationId xmlns:a16="http://schemas.microsoft.com/office/drawing/2014/main" id="{0C0F6F8C-05A2-4599-A66B-3050469C9C4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77634" y="125930"/>
              <a:ext cx="1367777" cy="1367777"/>
            </a:xfrm>
            <a:prstGeom prst="rect">
              <a:avLst/>
            </a:prstGeom>
          </p:spPr>
        </p:pic>
      </p:grpSp>
    </p:spTree>
    <p:extLst>
      <p:ext uri="{BB962C8B-B14F-4D97-AF65-F5344CB8AC3E}">
        <p14:creationId xmlns:p14="http://schemas.microsoft.com/office/powerpoint/2010/main" val="79722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1" name="Picture 4" descr="See the source image">
            <a:extLst>
              <a:ext uri="{FF2B5EF4-FFF2-40B4-BE49-F238E27FC236}">
                <a16:creationId xmlns:a16="http://schemas.microsoft.com/office/drawing/2014/main" id="{33F32168-C7AD-463B-BD31-1B59EBC3EA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8973">
            <a:off x="3138933" y="613463"/>
            <a:ext cx="2451464" cy="5826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a:extLst>
              <a:ext uri="{FF2B5EF4-FFF2-40B4-BE49-F238E27FC236}">
                <a16:creationId xmlns:a16="http://schemas.microsoft.com/office/drawing/2014/main" id="{09CD379A-C804-4ABC-9076-B9D435F5CD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51712">
            <a:off x="756574" y="856740"/>
            <a:ext cx="1549301" cy="1549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ee the source image">
            <a:extLst>
              <a:ext uri="{FF2B5EF4-FFF2-40B4-BE49-F238E27FC236}">
                <a16:creationId xmlns:a16="http://schemas.microsoft.com/office/drawing/2014/main" id="{7A64BD5D-9E63-4365-82F4-FF109BFA7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46" y="5252566"/>
            <a:ext cx="13194637" cy="20299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ee the source image">
            <a:extLst>
              <a:ext uri="{FF2B5EF4-FFF2-40B4-BE49-F238E27FC236}">
                <a16:creationId xmlns:a16="http://schemas.microsoft.com/office/drawing/2014/main" id="{DC6A0819-6985-405F-96BA-808B19CD9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5" y="3537471"/>
            <a:ext cx="4246434" cy="2123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ee the source image">
            <a:extLst>
              <a:ext uri="{FF2B5EF4-FFF2-40B4-BE49-F238E27FC236}">
                <a16:creationId xmlns:a16="http://schemas.microsoft.com/office/drawing/2014/main" id="{D8622798-C0E8-4097-9023-050D024365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5915" y="280548"/>
            <a:ext cx="5444604" cy="33734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See the source image">
            <a:extLst>
              <a:ext uri="{FF2B5EF4-FFF2-40B4-BE49-F238E27FC236}">
                <a16:creationId xmlns:a16="http://schemas.microsoft.com/office/drawing/2014/main" id="{F84A3742-A6F1-490A-A0C9-4BED12551A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7397" y="1857965"/>
            <a:ext cx="6737118" cy="40870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3A16390-1D55-41DB-AB41-3C22CB03D796}"/>
              </a:ext>
            </a:extLst>
          </p:cNvPr>
          <p:cNvSpPr txBox="1"/>
          <p:nvPr/>
        </p:nvSpPr>
        <p:spPr>
          <a:xfrm rot="671947">
            <a:off x="8094167" y="473963"/>
            <a:ext cx="2374368" cy="830997"/>
          </a:xfrm>
          <a:prstGeom prst="rect">
            <a:avLst/>
          </a:prstGeom>
          <a:noFill/>
        </p:spPr>
        <p:txBody>
          <a:bodyPr wrap="none" rtlCol="0">
            <a:spAutoFit/>
          </a:bodyPr>
          <a:lstStyle/>
          <a:p>
            <a:pPr algn="ctr"/>
            <a:r>
              <a:rPr lang="en-GB" sz="2400" b="1" dirty="0">
                <a:solidFill>
                  <a:schemeClr val="tx1">
                    <a:lumMod val="75000"/>
                    <a:lumOff val="25000"/>
                  </a:schemeClr>
                </a:solidFill>
              </a:rPr>
              <a:t>Fine Particulates</a:t>
            </a:r>
          </a:p>
          <a:p>
            <a:pPr algn="ctr"/>
            <a:r>
              <a:rPr lang="en-GB" sz="2400" b="1" dirty="0">
                <a:solidFill>
                  <a:schemeClr val="tx1">
                    <a:lumMod val="75000"/>
                    <a:lumOff val="25000"/>
                  </a:schemeClr>
                </a:solidFill>
              </a:rPr>
              <a:t>PM</a:t>
            </a:r>
            <a:r>
              <a:rPr lang="en-GB" b="1" dirty="0">
                <a:solidFill>
                  <a:schemeClr val="tx1">
                    <a:lumMod val="75000"/>
                    <a:lumOff val="25000"/>
                  </a:schemeClr>
                </a:solidFill>
              </a:rPr>
              <a:t>10</a:t>
            </a:r>
            <a:r>
              <a:rPr lang="en-GB" sz="2400" b="1" dirty="0">
                <a:solidFill>
                  <a:schemeClr val="tx1">
                    <a:lumMod val="75000"/>
                    <a:lumOff val="25000"/>
                  </a:schemeClr>
                </a:solidFill>
              </a:rPr>
              <a:t> and PM</a:t>
            </a:r>
            <a:r>
              <a:rPr lang="en-GB" b="1" dirty="0">
                <a:solidFill>
                  <a:schemeClr val="tx1">
                    <a:lumMod val="75000"/>
                    <a:lumOff val="25000"/>
                  </a:schemeClr>
                </a:solidFill>
              </a:rPr>
              <a:t>2.5</a:t>
            </a:r>
          </a:p>
        </p:txBody>
      </p:sp>
      <p:pic>
        <p:nvPicPr>
          <p:cNvPr id="20" name="Picture 2" descr="See the source image">
            <a:extLst>
              <a:ext uri="{FF2B5EF4-FFF2-40B4-BE49-F238E27FC236}">
                <a16:creationId xmlns:a16="http://schemas.microsoft.com/office/drawing/2014/main" id="{359DBB53-2021-4D31-9C00-66C81F11D6E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451369">
            <a:off x="10059686" y="3339144"/>
            <a:ext cx="1427418" cy="12916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CFF9148-9C5C-4D2C-A3E6-E552F3FDB71D}"/>
              </a:ext>
            </a:extLst>
          </p:cNvPr>
          <p:cNvSpPr txBox="1"/>
          <p:nvPr/>
        </p:nvSpPr>
        <p:spPr>
          <a:xfrm rot="21377102">
            <a:off x="9135325" y="4463268"/>
            <a:ext cx="2698817" cy="954107"/>
          </a:xfrm>
          <a:prstGeom prst="rect">
            <a:avLst/>
          </a:prstGeom>
          <a:noFill/>
        </p:spPr>
        <p:txBody>
          <a:bodyPr wrap="none" rtlCol="0">
            <a:spAutoFit/>
          </a:bodyPr>
          <a:lstStyle/>
          <a:p>
            <a:pPr algn="ctr"/>
            <a:r>
              <a:rPr lang="en-GB" sz="2800" b="1" dirty="0"/>
              <a:t>Nitrogen Dioxide</a:t>
            </a:r>
          </a:p>
          <a:p>
            <a:pPr algn="ctr"/>
            <a:r>
              <a:rPr lang="en-GB" sz="2800" b="1" dirty="0"/>
              <a:t>NO</a:t>
            </a:r>
            <a:r>
              <a:rPr lang="en-GB" b="1" dirty="0"/>
              <a:t>2</a:t>
            </a:r>
          </a:p>
        </p:txBody>
      </p:sp>
      <p:sp>
        <p:nvSpPr>
          <p:cNvPr id="22" name="TextBox 21">
            <a:extLst>
              <a:ext uri="{FF2B5EF4-FFF2-40B4-BE49-F238E27FC236}">
                <a16:creationId xmlns:a16="http://schemas.microsoft.com/office/drawing/2014/main" id="{0AD9DA21-B2F6-4628-B5AE-26CBD274D994}"/>
              </a:ext>
            </a:extLst>
          </p:cNvPr>
          <p:cNvSpPr txBox="1"/>
          <p:nvPr/>
        </p:nvSpPr>
        <p:spPr>
          <a:xfrm>
            <a:off x="2257579" y="2112753"/>
            <a:ext cx="4265145" cy="1938992"/>
          </a:xfrm>
          <a:prstGeom prst="rect">
            <a:avLst/>
          </a:prstGeom>
          <a:noFill/>
        </p:spPr>
        <p:txBody>
          <a:bodyPr wrap="square" rtlCol="0">
            <a:spAutoFit/>
          </a:bodyPr>
          <a:lstStyle/>
          <a:p>
            <a:pPr algn="r"/>
            <a:r>
              <a:rPr lang="en-GB" sz="4000" b="1" dirty="0">
                <a:solidFill>
                  <a:srgbClr val="B40000"/>
                </a:solidFill>
                <a:latin typeface="Gill Sans MT" panose="020B0502020104020203" pitchFamily="34" charset="0"/>
              </a:rPr>
              <a:t>Cars give off some poisonous gases</a:t>
            </a:r>
          </a:p>
        </p:txBody>
      </p:sp>
    </p:spTree>
    <p:extLst>
      <p:ext uri="{BB962C8B-B14F-4D97-AF65-F5344CB8AC3E}">
        <p14:creationId xmlns:p14="http://schemas.microsoft.com/office/powerpoint/2010/main" val="189560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descr="Cloud">
            <a:extLst>
              <a:ext uri="{FF2B5EF4-FFF2-40B4-BE49-F238E27FC236}">
                <a16:creationId xmlns:a16="http://schemas.microsoft.com/office/drawing/2014/main" id="{79F5A6EC-C86F-4024-B4FE-A3737C2E18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299" y="-971306"/>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599299" y="3956610"/>
            <a:ext cx="9144000" cy="2387600"/>
          </a:xfrm>
        </p:spPr>
        <p:txBody>
          <a:bodyPr>
            <a:noAutofit/>
          </a:bodyPr>
          <a:lstStyle/>
          <a:p>
            <a:r>
              <a:rPr lang="en-GB" sz="10000" dirty="0">
                <a:latin typeface="Impact" panose="020B0806030902050204" pitchFamily="34" charset="0"/>
              </a:rPr>
              <a:t>WHAT’S THE PROBLEM?</a:t>
            </a:r>
          </a:p>
        </p:txBody>
      </p:sp>
      <p:grpSp>
        <p:nvGrpSpPr>
          <p:cNvPr id="3" name="Group 2">
            <a:extLst>
              <a:ext uri="{FF2B5EF4-FFF2-40B4-BE49-F238E27FC236}">
                <a16:creationId xmlns:a16="http://schemas.microsoft.com/office/drawing/2014/main" id="{CE2DDA73-8BB1-47B9-951F-502926BF6DB2}"/>
              </a:ext>
            </a:extLst>
          </p:cNvPr>
          <p:cNvGrpSpPr/>
          <p:nvPr/>
        </p:nvGrpSpPr>
        <p:grpSpPr>
          <a:xfrm>
            <a:off x="429402" y="-745588"/>
            <a:ext cx="3496829" cy="3496829"/>
            <a:chOff x="429402" y="-745588"/>
            <a:chExt cx="3496829" cy="3496829"/>
          </a:xfrm>
        </p:grpSpPr>
        <p:pic>
          <p:nvPicPr>
            <p:cNvPr id="5" name="Graphic 4" descr="Cloud">
              <a:extLst>
                <a:ext uri="{FF2B5EF4-FFF2-40B4-BE49-F238E27FC236}">
                  <a16:creationId xmlns:a16="http://schemas.microsoft.com/office/drawing/2014/main" id="{D360131D-071D-41EF-9F97-19DBECF56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02" y="-745588"/>
              <a:ext cx="3496829" cy="3496829"/>
            </a:xfrm>
            <a:prstGeom prst="rect">
              <a:avLst/>
            </a:prstGeom>
          </p:spPr>
        </p:pic>
        <p:sp>
          <p:nvSpPr>
            <p:cNvPr id="2" name="TextBox 1">
              <a:extLst>
                <a:ext uri="{FF2B5EF4-FFF2-40B4-BE49-F238E27FC236}">
                  <a16:creationId xmlns:a16="http://schemas.microsoft.com/office/drawing/2014/main" id="{3A0B6C86-250F-4A43-803B-D2DD94CAA4CD}"/>
                </a:ext>
              </a:extLst>
            </p:cNvPr>
            <p:cNvSpPr txBox="1"/>
            <p:nvPr/>
          </p:nvSpPr>
          <p:spPr>
            <a:xfrm>
              <a:off x="980941" y="761412"/>
              <a:ext cx="2393750" cy="1015663"/>
            </a:xfrm>
            <a:prstGeom prst="rect">
              <a:avLst/>
            </a:prstGeom>
            <a:noFill/>
          </p:spPr>
          <p:txBody>
            <a:bodyPr wrap="square" rtlCol="0">
              <a:spAutoFit/>
            </a:bodyPr>
            <a:lstStyle/>
            <a:p>
              <a:r>
                <a:rPr lang="en-GB" sz="6000" dirty="0">
                  <a:latin typeface="Impact" panose="020B0806030902050204" pitchFamily="34" charset="0"/>
                </a:rPr>
                <a:t>Health</a:t>
              </a:r>
            </a:p>
          </p:txBody>
        </p:sp>
      </p:grpSp>
      <p:grpSp>
        <p:nvGrpSpPr>
          <p:cNvPr id="10" name="Group 9">
            <a:extLst>
              <a:ext uri="{FF2B5EF4-FFF2-40B4-BE49-F238E27FC236}">
                <a16:creationId xmlns:a16="http://schemas.microsoft.com/office/drawing/2014/main" id="{4DF8FB9F-81F9-4528-8282-D505F02DB93D}"/>
              </a:ext>
            </a:extLst>
          </p:cNvPr>
          <p:cNvGrpSpPr/>
          <p:nvPr/>
        </p:nvGrpSpPr>
        <p:grpSpPr>
          <a:xfrm>
            <a:off x="7782561" y="-382889"/>
            <a:ext cx="4409440" cy="4409440"/>
            <a:chOff x="7782561" y="-382889"/>
            <a:chExt cx="4409440" cy="4409440"/>
          </a:xfrm>
        </p:grpSpPr>
        <p:pic>
          <p:nvPicPr>
            <p:cNvPr id="7" name="Graphic 6" descr="Cloud">
              <a:extLst>
                <a:ext uri="{FF2B5EF4-FFF2-40B4-BE49-F238E27FC236}">
                  <a16:creationId xmlns:a16="http://schemas.microsoft.com/office/drawing/2014/main" id="{9B96F871-7540-4211-8A3B-5767220B4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2561" y="-382889"/>
              <a:ext cx="4409440" cy="4409440"/>
            </a:xfrm>
            <a:prstGeom prst="rect">
              <a:avLst/>
            </a:prstGeom>
          </p:spPr>
        </p:pic>
        <p:sp>
          <p:nvSpPr>
            <p:cNvPr id="8" name="TextBox 7">
              <a:extLst>
                <a:ext uri="{FF2B5EF4-FFF2-40B4-BE49-F238E27FC236}">
                  <a16:creationId xmlns:a16="http://schemas.microsoft.com/office/drawing/2014/main" id="{4D00355E-A63F-4869-BC88-D0CDE8B648A0}"/>
                </a:ext>
              </a:extLst>
            </p:cNvPr>
            <p:cNvSpPr txBox="1"/>
            <p:nvPr/>
          </p:nvSpPr>
          <p:spPr>
            <a:xfrm>
              <a:off x="8454479" y="1821831"/>
              <a:ext cx="3308119" cy="769441"/>
            </a:xfrm>
            <a:prstGeom prst="rect">
              <a:avLst/>
            </a:prstGeom>
            <a:noFill/>
          </p:spPr>
          <p:txBody>
            <a:bodyPr wrap="square" rtlCol="0">
              <a:spAutoFit/>
            </a:bodyPr>
            <a:lstStyle/>
            <a:p>
              <a:r>
                <a:rPr lang="en-GB" sz="4400" dirty="0">
                  <a:latin typeface="Impact" panose="020B0806030902050204" pitchFamily="34" charset="0"/>
                </a:rPr>
                <a:t>Environment</a:t>
              </a:r>
            </a:p>
          </p:txBody>
        </p:sp>
      </p:grpSp>
    </p:spTree>
    <p:extLst>
      <p:ext uri="{BB962C8B-B14F-4D97-AF65-F5344CB8AC3E}">
        <p14:creationId xmlns:p14="http://schemas.microsoft.com/office/powerpoint/2010/main" val="18376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5407EA-B8D0-448F-AFC4-E9A2FD959A83}"/>
              </a:ext>
            </a:extLst>
          </p:cNvPr>
          <p:cNvGrpSpPr/>
          <p:nvPr/>
        </p:nvGrpSpPr>
        <p:grpSpPr>
          <a:xfrm>
            <a:off x="0" y="-335041"/>
            <a:ext cx="3496829" cy="3496829"/>
            <a:chOff x="0" y="-335041"/>
            <a:chExt cx="3496829" cy="3496829"/>
          </a:xfrm>
        </p:grpSpPr>
        <p:pic>
          <p:nvPicPr>
            <p:cNvPr id="5" name="Graphic 4" descr="Cloud">
              <a:extLst>
                <a:ext uri="{FF2B5EF4-FFF2-40B4-BE49-F238E27FC236}">
                  <a16:creationId xmlns:a16="http://schemas.microsoft.com/office/drawing/2014/main" id="{3EC2E8B8-733E-473A-B1B3-AA10DF921F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35041"/>
              <a:ext cx="3496829" cy="3496829"/>
            </a:xfrm>
            <a:prstGeom prst="rect">
              <a:avLst/>
            </a:prstGeom>
          </p:spPr>
        </p:pic>
        <p:sp>
          <p:nvSpPr>
            <p:cNvPr id="6" name="TextBox 5">
              <a:extLst>
                <a:ext uri="{FF2B5EF4-FFF2-40B4-BE49-F238E27FC236}">
                  <a16:creationId xmlns:a16="http://schemas.microsoft.com/office/drawing/2014/main" id="{64A9CAB2-BCE8-43BD-8F95-A7E9F194E831}"/>
                </a:ext>
              </a:extLst>
            </p:cNvPr>
            <p:cNvSpPr txBox="1"/>
            <p:nvPr/>
          </p:nvSpPr>
          <p:spPr>
            <a:xfrm>
              <a:off x="551539" y="1190620"/>
              <a:ext cx="2393750" cy="1015663"/>
            </a:xfrm>
            <a:prstGeom prst="rect">
              <a:avLst/>
            </a:prstGeom>
            <a:noFill/>
          </p:spPr>
          <p:txBody>
            <a:bodyPr wrap="square" rtlCol="0">
              <a:spAutoFit/>
            </a:bodyPr>
            <a:lstStyle/>
            <a:p>
              <a:r>
                <a:rPr lang="en-GB" sz="6000" dirty="0">
                  <a:latin typeface="Impact" panose="020B0806030902050204" pitchFamily="34" charset="0"/>
                </a:rPr>
                <a:t>Health</a:t>
              </a:r>
            </a:p>
          </p:txBody>
        </p:sp>
      </p:grpSp>
      <p:pic>
        <p:nvPicPr>
          <p:cNvPr id="3" name="Picture 2" descr="A screenshot of a cell phone&#10;&#10;Description generated with high confidence">
            <a:extLst>
              <a:ext uri="{FF2B5EF4-FFF2-40B4-BE49-F238E27FC236}">
                <a16:creationId xmlns:a16="http://schemas.microsoft.com/office/drawing/2014/main" id="{24640925-DA95-4B2B-BA47-C55747986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765" y="1044510"/>
            <a:ext cx="8720235" cy="5813490"/>
          </a:xfrm>
          <a:prstGeom prst="rect">
            <a:avLst/>
          </a:prstGeom>
        </p:spPr>
      </p:pic>
    </p:spTree>
    <p:extLst>
      <p:ext uri="{BB962C8B-B14F-4D97-AF65-F5344CB8AC3E}">
        <p14:creationId xmlns:p14="http://schemas.microsoft.com/office/powerpoint/2010/main" val="368169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5407EA-B8D0-448F-AFC4-E9A2FD959A83}"/>
              </a:ext>
            </a:extLst>
          </p:cNvPr>
          <p:cNvGrpSpPr/>
          <p:nvPr/>
        </p:nvGrpSpPr>
        <p:grpSpPr>
          <a:xfrm>
            <a:off x="0" y="-335041"/>
            <a:ext cx="3496829" cy="3496829"/>
            <a:chOff x="0" y="-335041"/>
            <a:chExt cx="3496829" cy="3496829"/>
          </a:xfrm>
        </p:grpSpPr>
        <p:pic>
          <p:nvPicPr>
            <p:cNvPr id="5" name="Graphic 4" descr="Cloud">
              <a:extLst>
                <a:ext uri="{FF2B5EF4-FFF2-40B4-BE49-F238E27FC236}">
                  <a16:creationId xmlns:a16="http://schemas.microsoft.com/office/drawing/2014/main" id="{3EC2E8B8-733E-473A-B1B3-AA10DF921F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35041"/>
              <a:ext cx="3496829" cy="3496829"/>
            </a:xfrm>
            <a:prstGeom prst="rect">
              <a:avLst/>
            </a:prstGeom>
          </p:spPr>
        </p:pic>
        <p:sp>
          <p:nvSpPr>
            <p:cNvPr id="6" name="TextBox 5">
              <a:extLst>
                <a:ext uri="{FF2B5EF4-FFF2-40B4-BE49-F238E27FC236}">
                  <a16:creationId xmlns:a16="http://schemas.microsoft.com/office/drawing/2014/main" id="{64A9CAB2-BCE8-43BD-8F95-A7E9F194E831}"/>
                </a:ext>
              </a:extLst>
            </p:cNvPr>
            <p:cNvSpPr txBox="1"/>
            <p:nvPr/>
          </p:nvSpPr>
          <p:spPr>
            <a:xfrm>
              <a:off x="551539" y="1190620"/>
              <a:ext cx="2393750" cy="1015663"/>
            </a:xfrm>
            <a:prstGeom prst="rect">
              <a:avLst/>
            </a:prstGeom>
            <a:noFill/>
          </p:spPr>
          <p:txBody>
            <a:bodyPr wrap="square" rtlCol="0">
              <a:spAutoFit/>
            </a:bodyPr>
            <a:lstStyle/>
            <a:p>
              <a:r>
                <a:rPr lang="en-GB" sz="6000" dirty="0">
                  <a:latin typeface="Impact" panose="020B0806030902050204" pitchFamily="34" charset="0"/>
                </a:rPr>
                <a:t>Health</a:t>
              </a:r>
            </a:p>
          </p:txBody>
        </p:sp>
      </p:grpSp>
      <p:pic>
        <p:nvPicPr>
          <p:cNvPr id="7" name="Picture 6" descr="A screenshot of a cell phone&#10;&#10;Description generated with very high confidence">
            <a:extLst>
              <a:ext uri="{FF2B5EF4-FFF2-40B4-BE49-F238E27FC236}">
                <a16:creationId xmlns:a16="http://schemas.microsoft.com/office/drawing/2014/main" id="{3A30CFD4-8432-4BAD-ACE6-AFBF99361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475" y="1190620"/>
            <a:ext cx="8597526" cy="5731684"/>
          </a:xfrm>
          <a:prstGeom prst="rect">
            <a:avLst/>
          </a:prstGeom>
        </p:spPr>
      </p:pic>
    </p:spTree>
    <p:extLst>
      <p:ext uri="{BB962C8B-B14F-4D97-AF65-F5344CB8AC3E}">
        <p14:creationId xmlns:p14="http://schemas.microsoft.com/office/powerpoint/2010/main" val="161558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4" name="Graphic 23" descr="Cloud">
            <a:extLst>
              <a:ext uri="{FF2B5EF4-FFF2-40B4-BE49-F238E27FC236}">
                <a16:creationId xmlns:a16="http://schemas.microsoft.com/office/drawing/2014/main" id="{BCD0A39B-2CF6-454A-B289-D7F861E5E8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232" y="-537651"/>
            <a:ext cx="9045238" cy="9045238"/>
          </a:xfrm>
          <a:prstGeom prst="rect">
            <a:avLst/>
          </a:prstGeom>
        </p:spPr>
      </p:pic>
      <p:grpSp>
        <p:nvGrpSpPr>
          <p:cNvPr id="10" name="Group 9">
            <a:extLst>
              <a:ext uri="{FF2B5EF4-FFF2-40B4-BE49-F238E27FC236}">
                <a16:creationId xmlns:a16="http://schemas.microsoft.com/office/drawing/2014/main" id="{4DF8FB9F-81F9-4528-8282-D505F02DB93D}"/>
              </a:ext>
            </a:extLst>
          </p:cNvPr>
          <p:cNvGrpSpPr/>
          <p:nvPr/>
        </p:nvGrpSpPr>
        <p:grpSpPr>
          <a:xfrm>
            <a:off x="6811309" y="-980725"/>
            <a:ext cx="4409440" cy="4409440"/>
            <a:chOff x="6141833" y="-833582"/>
            <a:chExt cx="4409440" cy="4409440"/>
          </a:xfrm>
        </p:grpSpPr>
        <p:pic>
          <p:nvPicPr>
            <p:cNvPr id="7" name="Graphic 6" descr="Cloud">
              <a:extLst>
                <a:ext uri="{FF2B5EF4-FFF2-40B4-BE49-F238E27FC236}">
                  <a16:creationId xmlns:a16="http://schemas.microsoft.com/office/drawing/2014/main" id="{9B96F871-7540-4211-8A3B-5767220B4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833" y="-833582"/>
              <a:ext cx="4409440" cy="4409440"/>
            </a:xfrm>
            <a:prstGeom prst="rect">
              <a:avLst/>
            </a:prstGeom>
          </p:spPr>
        </p:pic>
        <p:sp>
          <p:nvSpPr>
            <p:cNvPr id="8" name="TextBox 7">
              <a:extLst>
                <a:ext uri="{FF2B5EF4-FFF2-40B4-BE49-F238E27FC236}">
                  <a16:creationId xmlns:a16="http://schemas.microsoft.com/office/drawing/2014/main" id="{4D00355E-A63F-4869-BC88-D0CDE8B648A0}"/>
                </a:ext>
              </a:extLst>
            </p:cNvPr>
            <p:cNvSpPr txBox="1"/>
            <p:nvPr/>
          </p:nvSpPr>
          <p:spPr>
            <a:xfrm>
              <a:off x="6780816" y="1475583"/>
              <a:ext cx="3308119" cy="769441"/>
            </a:xfrm>
            <a:prstGeom prst="rect">
              <a:avLst/>
            </a:prstGeom>
            <a:noFill/>
          </p:spPr>
          <p:txBody>
            <a:bodyPr wrap="square" rtlCol="0">
              <a:spAutoFit/>
            </a:bodyPr>
            <a:lstStyle/>
            <a:p>
              <a:r>
                <a:rPr lang="en-GB" sz="4400" dirty="0">
                  <a:latin typeface="Impact" panose="020B0806030902050204" pitchFamily="34" charset="0"/>
                </a:rPr>
                <a:t>Environment</a:t>
              </a:r>
            </a:p>
          </p:txBody>
        </p:sp>
      </p:grpSp>
      <p:pic>
        <p:nvPicPr>
          <p:cNvPr id="3" name="Graphic 2" descr="Crying Face with No Fill">
            <a:extLst>
              <a:ext uri="{FF2B5EF4-FFF2-40B4-BE49-F238E27FC236}">
                <a16:creationId xmlns:a16="http://schemas.microsoft.com/office/drawing/2014/main" id="{0143FA26-3E24-434A-AAA2-17A6916F9D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33223" y="181532"/>
            <a:ext cx="1336624" cy="1336624"/>
          </a:xfrm>
          <a:prstGeom prst="rect">
            <a:avLst/>
          </a:prstGeom>
        </p:spPr>
      </p:pic>
      <p:pic>
        <p:nvPicPr>
          <p:cNvPr id="5" name="Picture 4">
            <a:extLst>
              <a:ext uri="{FF2B5EF4-FFF2-40B4-BE49-F238E27FC236}">
                <a16:creationId xmlns:a16="http://schemas.microsoft.com/office/drawing/2014/main" id="{60D4E3BB-1CE2-47F4-BD41-C070C8E0EE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6785" y="2861295"/>
            <a:ext cx="2955264" cy="2955264"/>
          </a:xfrm>
          <a:prstGeom prst="rect">
            <a:avLst/>
          </a:prstGeom>
        </p:spPr>
      </p:pic>
      <p:pic>
        <p:nvPicPr>
          <p:cNvPr id="11" name="Graphic 10" descr="Fire">
            <a:extLst>
              <a:ext uri="{FF2B5EF4-FFF2-40B4-BE49-F238E27FC236}">
                <a16:creationId xmlns:a16="http://schemas.microsoft.com/office/drawing/2014/main" id="{142D6910-E862-48B6-96FF-C8202C5241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2315" y="4602089"/>
            <a:ext cx="914400" cy="914400"/>
          </a:xfrm>
          <a:prstGeom prst="rect">
            <a:avLst/>
          </a:prstGeom>
        </p:spPr>
      </p:pic>
      <p:pic>
        <p:nvPicPr>
          <p:cNvPr id="12" name="Graphic 11" descr="Fire">
            <a:extLst>
              <a:ext uri="{FF2B5EF4-FFF2-40B4-BE49-F238E27FC236}">
                <a16:creationId xmlns:a16="http://schemas.microsoft.com/office/drawing/2014/main" id="{08980F5C-C2C3-4350-845E-9786682E5F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4847" y="4838349"/>
            <a:ext cx="1262969" cy="1262969"/>
          </a:xfrm>
          <a:prstGeom prst="rect">
            <a:avLst/>
          </a:prstGeom>
        </p:spPr>
      </p:pic>
      <p:pic>
        <p:nvPicPr>
          <p:cNvPr id="13" name="Graphic 12" descr="Fire">
            <a:extLst>
              <a:ext uri="{FF2B5EF4-FFF2-40B4-BE49-F238E27FC236}">
                <a16:creationId xmlns:a16="http://schemas.microsoft.com/office/drawing/2014/main" id="{C27CC4E7-6660-4679-BEE9-5BE8EBE6F30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44036" y="5207747"/>
            <a:ext cx="653369" cy="653369"/>
          </a:xfrm>
          <a:prstGeom prst="rect">
            <a:avLst/>
          </a:prstGeom>
        </p:spPr>
      </p:pic>
      <p:pic>
        <p:nvPicPr>
          <p:cNvPr id="14" name="Graphic 13" descr="Fire">
            <a:extLst>
              <a:ext uri="{FF2B5EF4-FFF2-40B4-BE49-F238E27FC236}">
                <a16:creationId xmlns:a16="http://schemas.microsoft.com/office/drawing/2014/main" id="{A2C65A49-F4A9-4151-9C74-5117FDE85B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45005" y="4582544"/>
            <a:ext cx="1252063" cy="1252063"/>
          </a:xfrm>
          <a:prstGeom prst="rect">
            <a:avLst/>
          </a:prstGeom>
        </p:spPr>
      </p:pic>
      <p:pic>
        <p:nvPicPr>
          <p:cNvPr id="16" name="Picture 2" descr="See the source image">
            <a:extLst>
              <a:ext uri="{FF2B5EF4-FFF2-40B4-BE49-F238E27FC236}">
                <a16:creationId xmlns:a16="http://schemas.microsoft.com/office/drawing/2014/main" id="{98599FE6-C87C-49B2-9D35-CD9F0666EEE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851712">
            <a:off x="1808548" y="3771523"/>
            <a:ext cx="1549301" cy="1549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83148EA-0F27-4243-A5BA-512FECB2C88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2933" y="181532"/>
            <a:ext cx="2794000" cy="2794000"/>
          </a:xfrm>
          <a:prstGeom prst="rect">
            <a:avLst/>
          </a:prstGeom>
        </p:spPr>
      </p:pic>
      <p:pic>
        <p:nvPicPr>
          <p:cNvPr id="19" name="Picture 4" descr="See the source image">
            <a:extLst>
              <a:ext uri="{FF2B5EF4-FFF2-40B4-BE49-F238E27FC236}">
                <a16:creationId xmlns:a16="http://schemas.microsoft.com/office/drawing/2014/main" id="{8C0FAE4B-4E99-4066-8024-EAADE189569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885508">
            <a:off x="3105671" y="509960"/>
            <a:ext cx="2451464" cy="5826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close up of a sign&#10;&#10;Description generated with very high confidence">
            <a:extLst>
              <a:ext uri="{FF2B5EF4-FFF2-40B4-BE49-F238E27FC236}">
                <a16:creationId xmlns:a16="http://schemas.microsoft.com/office/drawing/2014/main" id="{78BC1E82-8807-467C-A4FF-B1AEC1B69A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862313">
            <a:off x="6976972" y="3310773"/>
            <a:ext cx="4449320" cy="2502743"/>
          </a:xfrm>
          <a:prstGeom prst="rect">
            <a:avLst/>
          </a:prstGeom>
        </p:spPr>
      </p:pic>
      <p:pic>
        <p:nvPicPr>
          <p:cNvPr id="22" name="Picture 2" descr="See the source image">
            <a:extLst>
              <a:ext uri="{FF2B5EF4-FFF2-40B4-BE49-F238E27FC236}">
                <a16:creationId xmlns:a16="http://schemas.microsoft.com/office/drawing/2014/main" id="{3C6BBED3-BAF9-480A-870F-3A56E1F157F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451369">
            <a:off x="10059686" y="3339144"/>
            <a:ext cx="1427418" cy="12916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1A193DF-A37A-4801-9BF2-A09CC110EC4F}"/>
              </a:ext>
            </a:extLst>
          </p:cNvPr>
          <p:cNvSpPr txBox="1"/>
          <p:nvPr/>
        </p:nvSpPr>
        <p:spPr>
          <a:xfrm rot="746757">
            <a:off x="8751062" y="2552562"/>
            <a:ext cx="2698817" cy="954107"/>
          </a:xfrm>
          <a:prstGeom prst="rect">
            <a:avLst/>
          </a:prstGeom>
          <a:noFill/>
        </p:spPr>
        <p:txBody>
          <a:bodyPr wrap="none" rtlCol="0">
            <a:spAutoFit/>
          </a:bodyPr>
          <a:lstStyle/>
          <a:p>
            <a:pPr algn="ctr"/>
            <a:r>
              <a:rPr lang="en-GB" sz="2800" b="1" dirty="0"/>
              <a:t>Nitrogen Dioxide</a:t>
            </a:r>
          </a:p>
          <a:p>
            <a:pPr algn="ctr"/>
            <a:r>
              <a:rPr lang="en-GB" sz="2800" b="1" dirty="0"/>
              <a:t>NO</a:t>
            </a:r>
            <a:r>
              <a:rPr lang="en-GB" b="1" dirty="0"/>
              <a:t>2</a:t>
            </a:r>
          </a:p>
        </p:txBody>
      </p:sp>
      <p:pic>
        <p:nvPicPr>
          <p:cNvPr id="25" name="Picture 24" descr="A picture containing pool ball, sport&#10;&#10;Description generated with high confidence">
            <a:extLst>
              <a:ext uri="{FF2B5EF4-FFF2-40B4-BE49-F238E27FC236}">
                <a16:creationId xmlns:a16="http://schemas.microsoft.com/office/drawing/2014/main" id="{7863F294-DADD-4472-8391-D7B804839065}"/>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7033098" y="4838349"/>
            <a:ext cx="1000125" cy="952500"/>
          </a:xfrm>
          <a:prstGeom prst="rect">
            <a:avLst/>
          </a:prstGeom>
        </p:spPr>
      </p:pic>
      <p:sp>
        <p:nvSpPr>
          <p:cNvPr id="27" name="TextBox 26">
            <a:extLst>
              <a:ext uri="{FF2B5EF4-FFF2-40B4-BE49-F238E27FC236}">
                <a16:creationId xmlns:a16="http://schemas.microsoft.com/office/drawing/2014/main" id="{39579F9E-9F78-4323-8F97-89B405D5B26A}"/>
              </a:ext>
            </a:extLst>
          </p:cNvPr>
          <p:cNvSpPr txBox="1"/>
          <p:nvPr/>
        </p:nvSpPr>
        <p:spPr>
          <a:xfrm>
            <a:off x="6480612" y="5849494"/>
            <a:ext cx="2824586" cy="954107"/>
          </a:xfrm>
          <a:prstGeom prst="rect">
            <a:avLst/>
          </a:prstGeom>
          <a:noFill/>
        </p:spPr>
        <p:txBody>
          <a:bodyPr wrap="square" rtlCol="0">
            <a:spAutoFit/>
          </a:bodyPr>
          <a:lstStyle/>
          <a:p>
            <a:pPr algn="ctr"/>
            <a:r>
              <a:rPr lang="en-GB" sz="2800" b="1" dirty="0" err="1"/>
              <a:t>Sulpher</a:t>
            </a:r>
            <a:r>
              <a:rPr lang="en-GB" sz="2800" b="1" dirty="0"/>
              <a:t> Dioxide</a:t>
            </a:r>
          </a:p>
          <a:p>
            <a:pPr algn="ctr"/>
            <a:r>
              <a:rPr lang="en-GB" sz="2800" b="1" dirty="0"/>
              <a:t>SO</a:t>
            </a:r>
            <a:r>
              <a:rPr lang="en-GB" sz="2800" b="1" baseline="-25000" dirty="0"/>
              <a:t>2</a:t>
            </a:r>
          </a:p>
        </p:txBody>
      </p:sp>
      <p:sp>
        <p:nvSpPr>
          <p:cNvPr id="15" name="TextBox 14">
            <a:extLst>
              <a:ext uri="{FF2B5EF4-FFF2-40B4-BE49-F238E27FC236}">
                <a16:creationId xmlns:a16="http://schemas.microsoft.com/office/drawing/2014/main" id="{263B8CD9-4AE3-42A8-BFD8-FEBC990B2B23}"/>
              </a:ext>
            </a:extLst>
          </p:cNvPr>
          <p:cNvSpPr txBox="1"/>
          <p:nvPr/>
        </p:nvSpPr>
        <p:spPr>
          <a:xfrm rot="21029082">
            <a:off x="2699531" y="2298519"/>
            <a:ext cx="4214191" cy="584775"/>
          </a:xfrm>
          <a:prstGeom prst="rect">
            <a:avLst/>
          </a:prstGeom>
          <a:noFill/>
        </p:spPr>
        <p:txBody>
          <a:bodyPr wrap="square" rtlCol="0">
            <a:spAutoFit/>
          </a:bodyPr>
          <a:lstStyle/>
          <a:p>
            <a:pPr algn="ctr"/>
            <a:r>
              <a:rPr lang="en-GB" sz="3200" dirty="0">
                <a:latin typeface="Impact" panose="020B0806030902050204" pitchFamily="34" charset="0"/>
              </a:rPr>
              <a:t>Global Warming</a:t>
            </a:r>
          </a:p>
        </p:txBody>
      </p:sp>
    </p:spTree>
    <p:extLst>
      <p:ext uri="{BB962C8B-B14F-4D97-AF65-F5344CB8AC3E}">
        <p14:creationId xmlns:p14="http://schemas.microsoft.com/office/powerpoint/2010/main" val="155936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1" name="Graphic 10" descr="Cloud">
            <a:extLst>
              <a:ext uri="{FF2B5EF4-FFF2-40B4-BE49-F238E27FC236}">
                <a16:creationId xmlns:a16="http://schemas.microsoft.com/office/drawing/2014/main" id="{130F6142-AD0D-405F-B957-802A4DBD3C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7755" y="-1266622"/>
            <a:ext cx="10448066" cy="10448066"/>
          </a:xfrm>
          <a:prstGeom prst="rect">
            <a:avLst/>
          </a:prstGeom>
        </p:spPr>
      </p:pic>
      <p:sp>
        <p:nvSpPr>
          <p:cNvPr id="5" name="TextBox 4"/>
          <p:cNvSpPr txBox="1"/>
          <p:nvPr/>
        </p:nvSpPr>
        <p:spPr>
          <a:xfrm>
            <a:off x="-260386" y="1204902"/>
            <a:ext cx="6768196" cy="2523768"/>
          </a:xfrm>
          <a:prstGeom prst="rect">
            <a:avLst/>
          </a:prstGeom>
          <a:noFill/>
        </p:spPr>
        <p:txBody>
          <a:bodyPr wrap="square" rtlCol="0">
            <a:spAutoFit/>
          </a:bodyPr>
          <a:lstStyle/>
          <a:p>
            <a:pPr marL="742950" lvl="1" indent="-285750">
              <a:spcBef>
                <a:spcPts val="600"/>
              </a:spcBef>
              <a:spcAft>
                <a:spcPts val="600"/>
              </a:spcAft>
              <a:buFont typeface="Arial" panose="020B0604020202020204" pitchFamily="34" charset="0"/>
              <a:buChar char="•"/>
            </a:pPr>
            <a:r>
              <a:rPr lang="en-GB" sz="3200" dirty="0">
                <a:latin typeface="Impact" panose="020B0806030902050204" pitchFamily="34" charset="0"/>
              </a:rPr>
              <a:t>Do today?</a:t>
            </a:r>
            <a:endParaRPr lang="en-GB" sz="3200" b="1" dirty="0">
              <a:latin typeface="Impact" panose="020B0806030902050204" pitchFamily="34" charset="0"/>
            </a:endParaRPr>
          </a:p>
          <a:p>
            <a:pPr marL="742950" lvl="1" indent="-285750">
              <a:spcBef>
                <a:spcPts val="600"/>
              </a:spcBef>
              <a:spcAft>
                <a:spcPts val="600"/>
              </a:spcAft>
              <a:buFont typeface="Arial" panose="020B0604020202020204" pitchFamily="34" charset="0"/>
              <a:buChar char="•"/>
            </a:pPr>
            <a:r>
              <a:rPr lang="en-GB" sz="3200" dirty="0">
                <a:latin typeface="Impact" panose="020B0806030902050204" pitchFamily="34" charset="0"/>
              </a:rPr>
              <a:t>Do next week?</a:t>
            </a:r>
          </a:p>
          <a:p>
            <a:pPr marL="742950" lvl="1" indent="-285750">
              <a:spcBef>
                <a:spcPts val="600"/>
              </a:spcBef>
              <a:spcAft>
                <a:spcPts val="600"/>
              </a:spcAft>
              <a:buFont typeface="Arial" panose="020B0604020202020204" pitchFamily="34" charset="0"/>
              <a:buChar char="•"/>
            </a:pPr>
            <a:r>
              <a:rPr lang="en-GB" sz="3200" dirty="0">
                <a:latin typeface="Impact" panose="020B0806030902050204" pitchFamily="34" charset="0"/>
              </a:rPr>
              <a:t>Do this term?</a:t>
            </a:r>
          </a:p>
          <a:p>
            <a:pPr marL="742950" lvl="1" indent="-285750">
              <a:spcBef>
                <a:spcPts val="600"/>
              </a:spcBef>
              <a:spcAft>
                <a:spcPts val="600"/>
              </a:spcAft>
              <a:buFont typeface="Arial" panose="020B0604020202020204" pitchFamily="34" charset="0"/>
              <a:buChar char="•"/>
            </a:pPr>
            <a:r>
              <a:rPr lang="en-GB" sz="3200" dirty="0">
                <a:latin typeface="Impact" panose="020B0806030902050204" pitchFamily="34" charset="0"/>
              </a:rPr>
              <a:t>Do this year?</a:t>
            </a:r>
          </a:p>
        </p:txBody>
      </p:sp>
      <p:pic>
        <p:nvPicPr>
          <p:cNvPr id="3" name="Picture 2" descr="A picture containing jack, electronics, wall, indoor&#10;&#10;Description generated with very high confidence">
            <a:extLst>
              <a:ext uri="{FF2B5EF4-FFF2-40B4-BE49-F238E27FC236}">
                <a16:creationId xmlns:a16="http://schemas.microsoft.com/office/drawing/2014/main" id="{60B37344-88A2-40CA-B5AF-D54757BECCF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332" t="17481" r="27429" b="15762"/>
          <a:stretch/>
        </p:blipFill>
        <p:spPr>
          <a:xfrm>
            <a:off x="1186575" y="4211253"/>
            <a:ext cx="1624581" cy="2450188"/>
          </a:xfrm>
          <a:prstGeom prst="rect">
            <a:avLst/>
          </a:prstGeom>
        </p:spPr>
      </p:pic>
      <p:sp>
        <p:nvSpPr>
          <p:cNvPr id="6" name="TextBox 5">
            <a:extLst>
              <a:ext uri="{FF2B5EF4-FFF2-40B4-BE49-F238E27FC236}">
                <a16:creationId xmlns:a16="http://schemas.microsoft.com/office/drawing/2014/main" id="{C11E120F-DFDA-4281-96AA-EF8ECEB30F3A}"/>
              </a:ext>
            </a:extLst>
          </p:cNvPr>
          <p:cNvSpPr txBox="1"/>
          <p:nvPr/>
        </p:nvSpPr>
        <p:spPr>
          <a:xfrm rot="16200000">
            <a:off x="-1091708" y="4929480"/>
            <a:ext cx="3446215" cy="1200329"/>
          </a:xfrm>
          <a:prstGeom prst="rect">
            <a:avLst/>
          </a:prstGeom>
          <a:noFill/>
        </p:spPr>
        <p:txBody>
          <a:bodyPr wrap="square" rtlCol="0">
            <a:spAutoFit/>
          </a:bodyPr>
          <a:lstStyle/>
          <a:p>
            <a:pPr algn="ctr"/>
            <a:r>
              <a:rPr lang="en-GB" sz="3600" dirty="0">
                <a:latin typeface="Impact" panose="020B0806030902050204" pitchFamily="34" charset="0"/>
              </a:rPr>
              <a:t>Lights off campaign!</a:t>
            </a:r>
          </a:p>
        </p:txBody>
      </p:sp>
      <p:pic>
        <p:nvPicPr>
          <p:cNvPr id="14" name="Picture 13" descr="A picture containing grass, outdoor, building, skating&#10;&#10;Description generated with very high confidence">
            <a:extLst>
              <a:ext uri="{FF2B5EF4-FFF2-40B4-BE49-F238E27FC236}">
                <a16:creationId xmlns:a16="http://schemas.microsoft.com/office/drawing/2014/main" id="{8EC3ABD5-FAE2-4004-8CC6-75F0CFDAFF4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66186" y="354906"/>
            <a:ext cx="3421061" cy="2445524"/>
          </a:xfrm>
          <a:prstGeom prst="rect">
            <a:avLst/>
          </a:prstGeom>
        </p:spPr>
      </p:pic>
      <p:sp>
        <p:nvSpPr>
          <p:cNvPr id="7" name="TextBox 6">
            <a:extLst>
              <a:ext uri="{FF2B5EF4-FFF2-40B4-BE49-F238E27FC236}">
                <a16:creationId xmlns:a16="http://schemas.microsoft.com/office/drawing/2014/main" id="{BA16AC08-B1B9-4720-8508-340E99496036}"/>
              </a:ext>
            </a:extLst>
          </p:cNvPr>
          <p:cNvSpPr txBox="1"/>
          <p:nvPr/>
        </p:nvSpPr>
        <p:spPr>
          <a:xfrm>
            <a:off x="8392667" y="2120763"/>
            <a:ext cx="3768098" cy="584775"/>
          </a:xfrm>
          <a:prstGeom prst="rect">
            <a:avLst/>
          </a:prstGeom>
          <a:noFill/>
        </p:spPr>
        <p:txBody>
          <a:bodyPr wrap="square" rtlCol="0">
            <a:spAutoFit/>
          </a:bodyPr>
          <a:lstStyle/>
          <a:p>
            <a:pPr algn="ctr"/>
            <a:r>
              <a:rPr lang="en-GB" sz="3200" dirty="0">
                <a:solidFill>
                  <a:schemeClr val="bg1"/>
                </a:solidFill>
                <a:latin typeface="Impact" panose="020B0806030902050204" pitchFamily="34" charset="0"/>
              </a:rPr>
              <a:t>Active travel day!</a:t>
            </a:r>
          </a:p>
        </p:txBody>
      </p:sp>
      <p:sp>
        <p:nvSpPr>
          <p:cNvPr id="9" name="TextBox 8">
            <a:extLst>
              <a:ext uri="{FF2B5EF4-FFF2-40B4-BE49-F238E27FC236}">
                <a16:creationId xmlns:a16="http://schemas.microsoft.com/office/drawing/2014/main" id="{2A85796D-C372-4041-B23B-16CBBE7319BA}"/>
              </a:ext>
            </a:extLst>
          </p:cNvPr>
          <p:cNvSpPr txBox="1"/>
          <p:nvPr/>
        </p:nvSpPr>
        <p:spPr>
          <a:xfrm>
            <a:off x="204753" y="254339"/>
            <a:ext cx="6475445" cy="1107996"/>
          </a:xfrm>
          <a:prstGeom prst="rect">
            <a:avLst/>
          </a:prstGeom>
          <a:noFill/>
        </p:spPr>
        <p:txBody>
          <a:bodyPr wrap="square" rtlCol="0">
            <a:spAutoFit/>
          </a:bodyPr>
          <a:lstStyle/>
          <a:p>
            <a:r>
              <a:rPr lang="en-GB" sz="4800" dirty="0">
                <a:solidFill>
                  <a:schemeClr val="bg1"/>
                </a:solidFill>
                <a:latin typeface="Impact" panose="020B0806030902050204" pitchFamily="34" charset="0"/>
              </a:rPr>
              <a:t>What could your school…</a:t>
            </a:r>
          </a:p>
          <a:p>
            <a:endParaRPr lang="en-GB" dirty="0"/>
          </a:p>
        </p:txBody>
      </p:sp>
      <p:pic>
        <p:nvPicPr>
          <p:cNvPr id="16" name="Picture 15" descr="A close up of a sign&#10;&#10;Description generated with very high confidence">
            <a:extLst>
              <a:ext uri="{FF2B5EF4-FFF2-40B4-BE49-F238E27FC236}">
                <a16:creationId xmlns:a16="http://schemas.microsoft.com/office/drawing/2014/main" id="{ABD74950-1225-4727-B00B-1E66940FDA2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857388" y="1169408"/>
            <a:ext cx="2821860" cy="2821860"/>
          </a:xfrm>
          <a:prstGeom prst="rect">
            <a:avLst/>
          </a:prstGeom>
        </p:spPr>
      </p:pic>
      <p:sp>
        <p:nvSpPr>
          <p:cNvPr id="18" name="TextBox 17">
            <a:extLst>
              <a:ext uri="{FF2B5EF4-FFF2-40B4-BE49-F238E27FC236}">
                <a16:creationId xmlns:a16="http://schemas.microsoft.com/office/drawing/2014/main" id="{AF6AC64D-45B7-4FAF-8410-67FEEB4AB0BE}"/>
              </a:ext>
            </a:extLst>
          </p:cNvPr>
          <p:cNvSpPr txBox="1"/>
          <p:nvPr/>
        </p:nvSpPr>
        <p:spPr>
          <a:xfrm>
            <a:off x="3309740" y="1577668"/>
            <a:ext cx="3992375" cy="2821860"/>
          </a:xfrm>
          <a:prstGeom prst="rect">
            <a:avLst/>
          </a:prstGeom>
          <a:noFill/>
        </p:spPr>
        <p:txBody>
          <a:bodyPr wrap="square" rtlCol="0">
            <a:prstTxWarp prst="textArchDown">
              <a:avLst>
                <a:gd name="adj" fmla="val 16374179"/>
              </a:avLst>
            </a:prstTxWarp>
            <a:spAutoFit/>
          </a:bodyPr>
          <a:lstStyle/>
          <a:p>
            <a:pPr algn="ctr"/>
            <a:r>
              <a:rPr lang="en-GB" sz="4400" dirty="0">
                <a:latin typeface="Impact" panose="020B0806030902050204" pitchFamily="34" charset="0"/>
              </a:rPr>
              <a:t>Car free day</a:t>
            </a:r>
          </a:p>
        </p:txBody>
      </p:sp>
      <p:pic>
        <p:nvPicPr>
          <p:cNvPr id="22" name="Picture 21" descr="A close up of a logo&#10;&#10;Description generated with high confidence">
            <a:extLst>
              <a:ext uri="{FF2B5EF4-FFF2-40B4-BE49-F238E27FC236}">
                <a16:creationId xmlns:a16="http://schemas.microsoft.com/office/drawing/2014/main" id="{91EDED95-CA57-4078-BDC4-D4EB1E5F2B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7015" y="3015763"/>
            <a:ext cx="2297139" cy="3249340"/>
          </a:xfrm>
          <a:prstGeom prst="rect">
            <a:avLst/>
          </a:prstGeom>
        </p:spPr>
      </p:pic>
      <p:sp>
        <p:nvSpPr>
          <p:cNvPr id="23" name="TextBox 22">
            <a:extLst>
              <a:ext uri="{FF2B5EF4-FFF2-40B4-BE49-F238E27FC236}">
                <a16:creationId xmlns:a16="http://schemas.microsoft.com/office/drawing/2014/main" id="{75448E1F-F681-4C59-895B-F4841761F2CE}"/>
              </a:ext>
            </a:extLst>
          </p:cNvPr>
          <p:cNvSpPr txBox="1"/>
          <p:nvPr/>
        </p:nvSpPr>
        <p:spPr>
          <a:xfrm rot="16200000">
            <a:off x="8668779" y="3966122"/>
            <a:ext cx="2510932" cy="1200329"/>
          </a:xfrm>
          <a:prstGeom prst="rect">
            <a:avLst/>
          </a:prstGeom>
          <a:noFill/>
        </p:spPr>
        <p:txBody>
          <a:bodyPr wrap="square" rtlCol="0">
            <a:spAutoFit/>
          </a:bodyPr>
          <a:lstStyle/>
          <a:p>
            <a:r>
              <a:rPr lang="en-GB" sz="3600" dirty="0">
                <a:latin typeface="Impact" panose="020B0806030902050204" pitchFamily="34" charset="0"/>
              </a:rPr>
              <a:t>Anti-idling </a:t>
            </a:r>
          </a:p>
          <a:p>
            <a:r>
              <a:rPr lang="en-GB" sz="3600" dirty="0">
                <a:latin typeface="Impact" panose="020B0806030902050204" pitchFamily="34" charset="0"/>
              </a:rPr>
              <a:t>campaign!</a:t>
            </a:r>
          </a:p>
        </p:txBody>
      </p:sp>
    </p:spTree>
    <p:extLst>
      <p:ext uri="{BB962C8B-B14F-4D97-AF65-F5344CB8AC3E}">
        <p14:creationId xmlns:p14="http://schemas.microsoft.com/office/powerpoint/2010/main" val="40052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OEFinalRelease xmlns="fde13217-2f03-40ca-80f4-28e1f6c715bd">false</FOEFinalRelease>
    <FOEStrategyKeywordsTaxHTField0 xmlns="fde13217-2f03-40ca-80f4-28e1f6c715bd">
      <Terms xmlns="http://schemas.microsoft.com/office/infopath/2007/PartnerControls"/>
    </FOEStrategyKeywordsTaxHTField0>
    <TaxCatchAll xmlns="fde13217-2f03-40ca-80f4-28e1f6c715bd"/>
    <TaxCatchAllLabel xmlns="fde13217-2f03-40ca-80f4-28e1f6c715bd"/>
    <PublishingExpirationDate xmlns="http://schemas.microsoft.com/sharepoint/v3" xsi:nil="true"/>
    <PublishingStartDate xmlns="http://schemas.microsoft.com/sharepoint/v3" xsi:nil="true"/>
    <FOEDocumentTypeTaxHTField0 xmlns="fde13217-2f03-40ca-80f4-28e1f6c715bd">
      <Terms xmlns="http://schemas.microsoft.com/office/infopath/2007/PartnerControls"/>
    </FOEDocumentTypeTaxHTField0>
    <_dlc_DocId xmlns="fde13217-2f03-40ca-80f4-28e1f6c715bd">TJQSZSAJ4VUY-1088946888-3289</_dlc_DocId>
    <_dlc_DocIdUrl xmlns="fde13217-2f03-40ca-80f4-28e1f6c715bd">
      <Url>https://foecentral.sharepoint.com/LondonMayoralElection/_layouts/15/DocIdRedir.aspx?ID=TJQSZSAJ4VUY-1088946888-3289</Url>
      <Description>TJQSZSAJ4VUY-1088946888-3289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8F0E8EE6B7AF34BAF0442EBB2523422" ma:contentTypeVersion="10" ma:contentTypeDescription="Create a new document." ma:contentTypeScope="" ma:versionID="c0c3938fe6eae7d3c25332ddafaae83f">
  <xsd:schema xmlns:xsd="http://www.w3.org/2001/XMLSchema" xmlns:xs="http://www.w3.org/2001/XMLSchema" xmlns:p="http://schemas.microsoft.com/office/2006/metadata/properties" xmlns:ns1="http://schemas.microsoft.com/sharepoint/v3" xmlns:ns2="fde13217-2f03-40ca-80f4-28e1f6c715bd" xmlns:ns3="521c569f-15c6-42a0-800c-f86563c50ae7" xmlns:ns4="fef388ce-0e41-4804-89a1-cf7eeead94f4" targetNamespace="http://schemas.microsoft.com/office/2006/metadata/properties" ma:root="true" ma:fieldsID="cf8fe152e9bd9284ccad7d176945601f" ns1:_="" ns2:_="" ns3:_="" ns4:_="">
    <xsd:import namespace="http://schemas.microsoft.com/sharepoint/v3"/>
    <xsd:import namespace="fde13217-2f03-40ca-80f4-28e1f6c715bd"/>
    <xsd:import namespace="521c569f-15c6-42a0-800c-f86563c50ae7"/>
    <xsd:import namespace="fef388ce-0e41-4804-89a1-cf7eeead94f4"/>
    <xsd:element name="properties">
      <xsd:complexType>
        <xsd:sequence>
          <xsd:element name="documentManagement">
            <xsd:complexType>
              <xsd:all>
                <xsd:element ref="ns2:FOEDocumentTypeTaxHTField0" minOccurs="0"/>
                <xsd:element ref="ns2:TaxCatchAll" minOccurs="0"/>
                <xsd:element ref="ns2:TaxCatchAllLabel" minOccurs="0"/>
                <xsd:element ref="ns2:FOEStrategyKeywordsTaxHTField0" minOccurs="0"/>
                <xsd:element ref="ns2:FOEFinalRelease"/>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 ma:format="DateTime" ma:internalName="PublishingStartDate">
      <xsd:simpleType>
        <xsd:restriction base="dms:Unknown"/>
      </xsd:simpleType>
    </xsd:element>
    <xsd:element name="PublishingExpirationDate" ma:index="19" nillable="true" ma:displayName="Scheduling End Date" ma:description="" ma:format="DateTim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e13217-2f03-40ca-80f4-28e1f6c715bd" elementFormDefault="qualified">
    <xsd:import namespace="http://schemas.microsoft.com/office/2006/documentManagement/types"/>
    <xsd:import namespace="http://schemas.microsoft.com/office/infopath/2007/PartnerControls"/>
    <xsd:element name="FOEDocumentTypeTaxHTField0" ma:index="8" nillable="true" ma:taxonomy="true" ma:internalName="FOEDocumentTypeTaxHTField0" ma:taxonomyFieldName="FOEDocumentType" ma:displayName="Document Type" ma:readOnly="false" ma:fieldId="{84d0d453-8b0d-4dad-9ac0-d2da2d61c4b2}" ma:sspId="865f3089-5274-4a42-b838-d6c0e38cbfc9" ma:termSetId="e1eb8a14-48d4-4b23-b917-9632b433714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54d8d7b2-b7e3-4331-822f-ac95410d41cf}" ma:internalName="TaxCatchAll" ma:readOnly="false" ma:showField="CatchAllData"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4d8d7b2-b7e3-4331-822f-ac95410d41cf}" ma:internalName="TaxCatchAllLabel" ma:readOnly="false" ma:showField="CatchAllDataLabel"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FOEStrategyKeywordsTaxHTField0" ma:index="12" nillable="true" ma:taxonomy="true" ma:internalName="FOEStrategyKeywordsTaxHTField0" ma:taxonomyFieldName="FOEStrategyKeywords" ma:displayName="Strategy Keywords" ma:readOnly="false" ma:fieldId="{1f2b1ce6-a282-4b33-a21b-6b35a20b8bd8}" ma:sspId="865f3089-5274-4a42-b838-d6c0e38cbfc9" ma:termSetId="6101a922-60a5-4348-8872-a46013a44c78" ma:anchorId="00000000-0000-0000-0000-000000000000" ma:open="false" ma:isKeyword="false">
      <xsd:complexType>
        <xsd:sequence>
          <xsd:element ref="pc:Terms" minOccurs="0" maxOccurs="1"/>
        </xsd:sequence>
      </xsd:complexType>
    </xsd:element>
    <xsd:element name="FOEFinalRelease" ma:index="14" ma:displayName="Final Release" ma:default="0" ma:description="Whether the current version of the document is the final release." ma:internalName="FOEFinalRelease" ma:readOnly="false">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format="Hyperlink"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569f-15c6-42a0-800c-f86563c50ae7" elementFormDefault="qualified">
    <xsd:import namespace="http://schemas.microsoft.com/office/2006/documentManagement/types"/>
    <xsd:import namespace="http://schemas.microsoft.com/office/infopath/2007/PartnerControls"/>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f388ce-0e41-4804-89a1-cf7eeead94f4" elementFormDefault="qualified">
    <xsd:import namespace="http://schemas.microsoft.com/office/2006/documentManagement/types"/>
    <xsd:import namespace="http://schemas.microsoft.com/office/infopath/2007/PartnerControls"/>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262A19-4F52-44BA-9BB1-AF01F307E173}">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fef388ce-0e41-4804-89a1-cf7eeead94f4"/>
    <ds:schemaRef ds:uri="http://schemas.microsoft.com/office/2006/metadata/properties"/>
    <ds:schemaRef ds:uri="fde13217-2f03-40ca-80f4-28e1f6c715bd"/>
    <ds:schemaRef ds:uri="http://schemas.microsoft.com/sharepoint/v3"/>
    <ds:schemaRef ds:uri="http://purl.org/dc/terms/"/>
    <ds:schemaRef ds:uri="521c569f-15c6-42a0-800c-f86563c50ae7"/>
    <ds:schemaRef ds:uri="http://purl.org/dc/dcmitype/"/>
  </ds:schemaRefs>
</ds:datastoreItem>
</file>

<file path=customXml/itemProps2.xml><?xml version="1.0" encoding="utf-8"?>
<ds:datastoreItem xmlns:ds="http://schemas.openxmlformats.org/officeDocument/2006/customXml" ds:itemID="{F1FD73E5-519B-4379-8C0D-D73D37F0CA49}">
  <ds:schemaRefs>
    <ds:schemaRef ds:uri="http://schemas.microsoft.com/sharepoint/v3/contenttype/forms"/>
  </ds:schemaRefs>
</ds:datastoreItem>
</file>

<file path=customXml/itemProps3.xml><?xml version="1.0" encoding="utf-8"?>
<ds:datastoreItem xmlns:ds="http://schemas.openxmlformats.org/officeDocument/2006/customXml" ds:itemID="{A4761F30-D1D2-425D-8F73-4085ED2F15C9}">
  <ds:schemaRefs>
    <ds:schemaRef ds:uri="http://schemas.microsoft.com/sharepoint/events"/>
  </ds:schemaRefs>
</ds:datastoreItem>
</file>

<file path=customXml/itemProps4.xml><?xml version="1.0" encoding="utf-8"?>
<ds:datastoreItem xmlns:ds="http://schemas.openxmlformats.org/officeDocument/2006/customXml" ds:itemID="{C28079B2-1167-4D00-B4E6-C529EFE85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e13217-2f03-40ca-80f4-28e1f6c715bd"/>
    <ds:schemaRef ds:uri="521c569f-15c6-42a0-800c-f86563c50ae7"/>
    <ds:schemaRef ds:uri="fef388ce-0e41-4804-89a1-cf7eeead9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9293</TotalTime>
  <Words>942</Words>
  <Application>Microsoft Office PowerPoint</Application>
  <PresentationFormat>Widescreen</PresentationFormat>
  <Paragraphs>80</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Gill Sans MT</vt:lpstr>
      <vt:lpstr>Impact</vt:lpstr>
      <vt:lpstr>Libre Franklin</vt:lpstr>
      <vt:lpstr>Office Theme</vt:lpstr>
      <vt:lpstr>WHAT IS AIR QUALITY?</vt:lpstr>
      <vt:lpstr>PowerPoint Presentation</vt:lpstr>
      <vt:lpstr>WHERE DOES  AIR POLLUTION  COME FROM?</vt:lpstr>
      <vt:lpstr>PowerPoint Presentation</vt:lpstr>
      <vt:lpstr>WHAT’S THE PROBLEM?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the Earth – Clean Air Schools Assembly - 2017</dc:title>
  <dc:creator>aaron.kiely@foe.co.uk</dc:creator>
  <cp:lastModifiedBy>Danielle Kennell</cp:lastModifiedBy>
  <cp:revision>169</cp:revision>
  <dcterms:created xsi:type="dcterms:W3CDTF">2017-10-05T16:20:51Z</dcterms:created>
  <dcterms:modified xsi:type="dcterms:W3CDTF">2018-11-14T20:33:22Z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0x01010018F0E8EE6B7AF34BAF0442EBB2523422</vt:lpwstr>
  </property>
  <property fmtid="{D5CDD505-2E9C-101B-9397-08002B2CF9AE}" pid="3" name="FOEDocumentType">
    <vt:lpwstr/>
  </property>
  <property fmtid="{D5CDD505-2E9C-101B-9397-08002B2CF9AE}" pid="4" name="FOEStrategyKeywords">
    <vt:lpwstr/>
  </property>
  <property fmtid="{D5CDD505-2E9C-101B-9397-08002B2CF9AE}" pid="5" name="_dlc_DocIdItemGuid">
    <vt:lpwstr>6551b460-9396-41df-817a-f3882062a6f2</vt:lpwstr>
  </property>
</Properties>
</file>