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handoutMasterIdLst>
    <p:handoutMasterId r:id="rId26"/>
  </p:handoutMasterIdLst>
  <p:sldIdLst>
    <p:sldId id="256" r:id="rId2"/>
    <p:sldId id="263" r:id="rId3"/>
    <p:sldId id="278" r:id="rId4"/>
    <p:sldId id="266" r:id="rId5"/>
    <p:sldId id="267" r:id="rId6"/>
    <p:sldId id="268" r:id="rId7"/>
    <p:sldId id="269" r:id="rId8"/>
    <p:sldId id="264" r:id="rId9"/>
    <p:sldId id="265" r:id="rId10"/>
    <p:sldId id="277" r:id="rId11"/>
    <p:sldId id="274" r:id="rId12"/>
    <p:sldId id="275" r:id="rId13"/>
    <p:sldId id="276" r:id="rId14"/>
    <p:sldId id="272" r:id="rId15"/>
    <p:sldId id="271" r:id="rId16"/>
    <p:sldId id="270" r:id="rId17"/>
    <p:sldId id="273" r:id="rId18"/>
    <p:sldId id="258" r:id="rId19"/>
    <p:sldId id="259" r:id="rId20"/>
    <p:sldId id="260" r:id="rId21"/>
    <p:sldId id="257" r:id="rId22"/>
    <p:sldId id="261" r:id="rId23"/>
    <p:sldId id="262" r:id="rId24"/>
  </p:sldIdLst>
  <p:sldSz cx="9144000" cy="6858000" type="screen4x3"/>
  <p:notesSz cx="6669088"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143" autoAdjust="0"/>
  </p:normalViewPr>
  <p:slideViewPr>
    <p:cSldViewPr>
      <p:cViewPr varScale="1">
        <p:scale>
          <a:sx n="32" d="100"/>
          <a:sy n="32" d="100"/>
        </p:scale>
        <p:origin x="1939"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64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6866" y="0"/>
            <a:ext cx="2890665" cy="496412"/>
          </a:xfrm>
          <a:prstGeom prst="rect">
            <a:avLst/>
          </a:prstGeom>
        </p:spPr>
        <p:txBody>
          <a:bodyPr vert="horz" lIns="91440" tIns="45720" rIns="91440" bIns="45720" rtlCol="0"/>
          <a:lstStyle>
            <a:lvl1pPr algn="r">
              <a:defRPr sz="1200"/>
            </a:lvl1pPr>
          </a:lstStyle>
          <a:p>
            <a:fld id="{685B489B-0446-4458-BC44-FA817A6A75DB}" type="datetimeFigureOut">
              <a:rPr lang="en-GB" smtClean="0"/>
              <a:t>27/11/2017</a:t>
            </a:fld>
            <a:endParaRPr lang="en-GB"/>
          </a:p>
        </p:txBody>
      </p:sp>
      <p:sp>
        <p:nvSpPr>
          <p:cNvPr id="4" name="Footer Placeholder 3"/>
          <p:cNvSpPr>
            <a:spLocks noGrp="1"/>
          </p:cNvSpPr>
          <p:nvPr>
            <p:ph type="ftr" sz="quarter" idx="2"/>
          </p:nvPr>
        </p:nvSpPr>
        <p:spPr>
          <a:xfrm>
            <a:off x="0" y="9430218"/>
            <a:ext cx="2890665" cy="4964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430218"/>
            <a:ext cx="2890665" cy="496412"/>
          </a:xfrm>
          <a:prstGeom prst="rect">
            <a:avLst/>
          </a:prstGeom>
        </p:spPr>
        <p:txBody>
          <a:bodyPr vert="horz" lIns="91440" tIns="45720" rIns="91440" bIns="45720" rtlCol="0" anchor="b"/>
          <a:lstStyle>
            <a:lvl1pPr algn="r">
              <a:defRPr sz="1200"/>
            </a:lvl1pPr>
          </a:lstStyle>
          <a:p>
            <a:fld id="{3AA6E754-8FC8-4878-A427-567948361181}" type="slidenum">
              <a:rPr lang="en-GB" smtClean="0"/>
              <a:t>‹#›</a:t>
            </a:fld>
            <a:endParaRPr lang="en-GB"/>
          </a:p>
        </p:txBody>
      </p:sp>
    </p:spTree>
    <p:extLst>
      <p:ext uri="{BB962C8B-B14F-4D97-AF65-F5344CB8AC3E}">
        <p14:creationId xmlns:p14="http://schemas.microsoft.com/office/powerpoint/2010/main" val="2630092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412"/>
          </a:xfrm>
          <a:prstGeom prst="rect">
            <a:avLst/>
          </a:prstGeom>
        </p:spPr>
        <p:txBody>
          <a:bodyPr vert="horz" lIns="91440" tIns="45720" rIns="91440" bIns="45720" rtlCol="0"/>
          <a:lstStyle>
            <a:lvl1pPr algn="r">
              <a:defRPr sz="1200"/>
            </a:lvl1pPr>
          </a:lstStyle>
          <a:p>
            <a:fld id="{D6AC0FB8-705D-45B2-ABDD-11B0F99AADC6}" type="datetimeFigureOut">
              <a:rPr lang="en-GB" smtClean="0"/>
              <a:t>27/11/2017</a:t>
            </a:fld>
            <a:endParaRPr lang="en-GB"/>
          </a:p>
        </p:txBody>
      </p:sp>
      <p:sp>
        <p:nvSpPr>
          <p:cNvPr id="4" name="Slide Image Placeholder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908"/>
            <a:ext cx="5335270" cy="4467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889938" cy="4964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30091"/>
            <a:ext cx="2889938" cy="496412"/>
          </a:xfrm>
          <a:prstGeom prst="rect">
            <a:avLst/>
          </a:prstGeom>
        </p:spPr>
        <p:txBody>
          <a:bodyPr vert="horz" lIns="91440" tIns="45720" rIns="91440" bIns="45720" rtlCol="0" anchor="b"/>
          <a:lstStyle>
            <a:lvl1pPr algn="r">
              <a:defRPr sz="1200"/>
            </a:lvl1pPr>
          </a:lstStyle>
          <a:p>
            <a:fld id="{4EB503B2-9814-47E8-B6B5-651A9613008D}" type="slidenum">
              <a:rPr lang="en-GB" smtClean="0"/>
              <a:t>‹#›</a:t>
            </a:fld>
            <a:endParaRPr lang="en-GB"/>
          </a:p>
        </p:txBody>
      </p:sp>
    </p:spTree>
    <p:extLst>
      <p:ext uri="{BB962C8B-B14F-4D97-AF65-F5344CB8AC3E}">
        <p14:creationId xmlns:p14="http://schemas.microsoft.com/office/powerpoint/2010/main" val="424172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a:t>
            </a:fld>
            <a:endParaRPr lang="en-GB"/>
          </a:p>
        </p:txBody>
      </p:sp>
    </p:spTree>
    <p:extLst>
      <p:ext uri="{BB962C8B-B14F-4D97-AF65-F5344CB8AC3E}">
        <p14:creationId xmlns:p14="http://schemas.microsoft.com/office/powerpoint/2010/main" val="2274403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10</a:t>
            </a:fld>
            <a:endParaRPr lang="en-GB"/>
          </a:p>
        </p:txBody>
      </p:sp>
    </p:spTree>
    <p:extLst>
      <p:ext uri="{BB962C8B-B14F-4D97-AF65-F5344CB8AC3E}">
        <p14:creationId xmlns:p14="http://schemas.microsoft.com/office/powerpoint/2010/main" val="377200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EYFS</a:t>
            </a:r>
          </a:p>
          <a:p>
            <a:endParaRPr lang="en-GB" dirty="0" smtClean="0"/>
          </a:p>
          <a:p>
            <a:r>
              <a:rPr lang="en-GB" dirty="0" smtClean="0"/>
              <a:t>Family</a:t>
            </a:r>
            <a:r>
              <a:rPr lang="en-GB" baseline="0" dirty="0" smtClean="0"/>
              <a:t> Book – Book which introduces children to a range of different families through words and pictures of animals.  Doesn’t use any formal words or phrases but just introduces differences and celebrates it.  It also highlights that although we’re all different, we have certain things in common.</a:t>
            </a:r>
          </a:p>
          <a:p>
            <a:endParaRPr lang="en-GB" baseline="0" dirty="0" smtClean="0"/>
          </a:p>
          <a:p>
            <a:r>
              <a:rPr lang="en-GB" baseline="0" dirty="0" smtClean="0"/>
              <a:t>Mommy Mama and Me – Classic rhyming story about a girl and her family, except this family is 2 mums and a daughter and it just talks us through the things they like to do together.  </a:t>
            </a:r>
          </a:p>
          <a:p>
            <a:endParaRPr lang="en-GB" baseline="0" dirty="0" smtClean="0"/>
          </a:p>
          <a:p>
            <a:endParaRPr lang="en-GB" baseline="0" dirty="0" smtClean="0"/>
          </a:p>
          <a:p>
            <a:r>
              <a:rPr lang="en-GB" baseline="0" dirty="0" smtClean="0"/>
              <a:t>Lesson plans that come with these books are just a way of helping kids to explore difference and reflect on their own families – don’t actually name or label certain families like looked after, gay, traveller, etc. </a:t>
            </a:r>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11</a:t>
            </a:fld>
            <a:endParaRPr lang="en-GB"/>
          </a:p>
        </p:txBody>
      </p:sp>
    </p:spTree>
    <p:extLst>
      <p:ext uri="{BB962C8B-B14F-4D97-AF65-F5344CB8AC3E}">
        <p14:creationId xmlns:p14="http://schemas.microsoft.com/office/powerpoint/2010/main" val="197528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world –</a:t>
            </a:r>
            <a:r>
              <a:rPr lang="en-GB" baseline="0" dirty="0" smtClean="0"/>
              <a:t> Simple fun and colourful book which introduces cultural differences between children whilst also their highlighting similarities</a:t>
            </a:r>
          </a:p>
          <a:p>
            <a:endParaRPr lang="en-GB" baseline="0" dirty="0" smtClean="0"/>
          </a:p>
          <a:p>
            <a:endParaRPr lang="en-GB" baseline="0" dirty="0" smtClean="0"/>
          </a:p>
          <a:p>
            <a:r>
              <a:rPr lang="en-GB" baseline="0" dirty="0" smtClean="0"/>
              <a:t>Max the Champion – Story about a mad keen sportsman Max and all the varied sports he loves and daydreams about – as we get to know Max and his friends a bit better, we learn more about their physical needs and disabilities.  The book doesn’t make this explicit and this really helps to normalise difference in abilities – the lesson plans start to unpick these a bit more.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12</a:t>
            </a:fld>
            <a:endParaRPr lang="en-GB"/>
          </a:p>
        </p:txBody>
      </p:sp>
    </p:spTree>
    <p:extLst>
      <p:ext uri="{BB962C8B-B14F-4D97-AF65-F5344CB8AC3E}">
        <p14:creationId xmlns:p14="http://schemas.microsoft.com/office/powerpoint/2010/main" val="746940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 – Story about a crayon called Red but who just wasn’t very good at it….couldn’t do</a:t>
            </a:r>
            <a:r>
              <a:rPr lang="en-GB" baseline="0" dirty="0" smtClean="0"/>
              <a:t> any of the things he or his friends and family thought he was supposed to – draw in red.  No matter how hard he tried, or how others tried to make him do what he was supposed to, he just kept getting it wrong.  Some of his friends and family teased him or got angry with him and Red felt sad and frustrated….until one day, someone asked him to try something a bit different and just accept what he was, rather than try and be what others thought he should be…and Red finally realised who he was…the label had been wrong all the time.  Once Red realised this, others began to embrace him for who he was.</a:t>
            </a:r>
            <a:endParaRPr lang="en-GB" dirty="0" smtClean="0"/>
          </a:p>
          <a:p>
            <a:endParaRPr lang="en-GB" dirty="0" smtClean="0"/>
          </a:p>
          <a:p>
            <a:endParaRPr lang="en-GB" dirty="0" smtClean="0"/>
          </a:p>
          <a:p>
            <a:r>
              <a:rPr lang="en-GB" dirty="0" smtClean="0"/>
              <a:t>My Princess Boy – Story about a little boy who loves pink and sparkly things.  Sometime</a:t>
            </a:r>
            <a:r>
              <a:rPr lang="en-GB" baseline="0" dirty="0" smtClean="0"/>
              <a:t> he wears dresses and sometimes he wears jeans.  He likes to wear his princess tiara, even when climbing trees.  He’s a princess boy and his family love him exactly the way he is.</a:t>
            </a:r>
            <a:endParaRPr lang="en-GB" dirty="0" smtClean="0"/>
          </a:p>
          <a:p>
            <a:endParaRPr lang="en-GB" dirty="0" smtClean="0"/>
          </a:p>
          <a:p>
            <a:endParaRPr lang="en-GB" dirty="0" smtClean="0"/>
          </a:p>
          <a:p>
            <a:r>
              <a:rPr lang="en-GB" dirty="0" smtClean="0"/>
              <a:t>Tango Makes Three -</a:t>
            </a:r>
            <a:r>
              <a:rPr lang="en-GB" baseline="0" dirty="0" smtClean="0"/>
              <a:t> </a:t>
            </a:r>
            <a:r>
              <a:rPr lang="en-GB" dirty="0" smtClean="0">
                <a:effectLst/>
              </a:rPr>
              <a:t>It tells the true story of Roy and Silo, two chinstrap penguins at New York's Central Park Zoo who became a couple in 1998.</a:t>
            </a:r>
            <a:r>
              <a:rPr lang="en-GB" baseline="0" dirty="0" smtClean="0">
                <a:effectLst/>
              </a:rPr>
              <a:t>  </a:t>
            </a:r>
            <a:r>
              <a:rPr lang="en-GB" dirty="0" smtClean="0">
                <a:effectLst/>
              </a:rPr>
              <a:t>When another penguin couple had an extra egg that they couldn't look after, a zookeeper gave the egg to Roy and Silo who were nurturing an egg-shaped rock at the time, and they raised a daughter, called Tango. </a:t>
            </a:r>
          </a:p>
        </p:txBody>
      </p:sp>
      <p:sp>
        <p:nvSpPr>
          <p:cNvPr id="4" name="Slide Number Placeholder 3"/>
          <p:cNvSpPr>
            <a:spLocks noGrp="1"/>
          </p:cNvSpPr>
          <p:nvPr>
            <p:ph type="sldNum" sz="quarter" idx="10"/>
          </p:nvPr>
        </p:nvSpPr>
        <p:spPr/>
        <p:txBody>
          <a:bodyPr/>
          <a:lstStyle/>
          <a:p>
            <a:fld id="{4EB503B2-9814-47E8-B6B5-651A9613008D}" type="slidenum">
              <a:rPr lang="en-GB" smtClean="0"/>
              <a:t>13</a:t>
            </a:fld>
            <a:endParaRPr lang="en-GB"/>
          </a:p>
        </p:txBody>
      </p:sp>
    </p:spTree>
    <p:extLst>
      <p:ext uri="{BB962C8B-B14F-4D97-AF65-F5344CB8AC3E}">
        <p14:creationId xmlns:p14="http://schemas.microsoft.com/office/powerpoint/2010/main" val="270603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No Outsiders approach has been implemented in several Birmingham City Schools, the most recent being </a:t>
            </a:r>
            <a:r>
              <a:rPr lang="en-GB" sz="1200" dirty="0" err="1" smtClean="0"/>
              <a:t>Parkfield</a:t>
            </a:r>
            <a:r>
              <a:rPr lang="en-GB" sz="1200" dirty="0" smtClean="0"/>
              <a:t> Primary School.  </a:t>
            </a:r>
          </a:p>
          <a:p>
            <a:pPr marL="0" indent="0">
              <a:buNone/>
            </a:pPr>
            <a:endParaRPr lang="en-GB" sz="1200" dirty="0" smtClean="0"/>
          </a:p>
          <a:p>
            <a:r>
              <a:rPr lang="en-GB" sz="1200" dirty="0" err="1" smtClean="0"/>
              <a:t>Parkfield</a:t>
            </a:r>
            <a:r>
              <a:rPr lang="en-GB" sz="1200" dirty="0" smtClean="0"/>
              <a:t> is located in inner-city Birmingham with a 98.8% Muslim population.  The project began in 2015/15 and has since received extremely positive feedback:-</a:t>
            </a:r>
          </a:p>
          <a:p>
            <a:pPr marL="0" indent="0">
              <a:buNone/>
            </a:pP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14</a:t>
            </a:fld>
            <a:endParaRPr lang="en-GB"/>
          </a:p>
        </p:txBody>
      </p:sp>
    </p:spTree>
    <p:extLst>
      <p:ext uri="{BB962C8B-B14F-4D97-AF65-F5344CB8AC3E}">
        <p14:creationId xmlns:p14="http://schemas.microsoft.com/office/powerpoint/2010/main" val="17555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15</a:t>
            </a:fld>
            <a:endParaRPr lang="en-GB"/>
          </a:p>
        </p:txBody>
      </p:sp>
    </p:spTree>
    <p:extLst>
      <p:ext uri="{BB962C8B-B14F-4D97-AF65-F5344CB8AC3E}">
        <p14:creationId xmlns:p14="http://schemas.microsoft.com/office/powerpoint/2010/main" val="1933567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16</a:t>
            </a:fld>
            <a:endParaRPr lang="en-GB"/>
          </a:p>
        </p:txBody>
      </p:sp>
    </p:spTree>
    <p:extLst>
      <p:ext uri="{BB962C8B-B14F-4D97-AF65-F5344CB8AC3E}">
        <p14:creationId xmlns:p14="http://schemas.microsoft.com/office/powerpoint/2010/main" val="1574482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17</a:t>
            </a:fld>
            <a:endParaRPr lang="en-GB"/>
          </a:p>
        </p:txBody>
      </p:sp>
    </p:spTree>
    <p:extLst>
      <p:ext uri="{BB962C8B-B14F-4D97-AF65-F5344CB8AC3E}">
        <p14:creationId xmlns:p14="http://schemas.microsoft.com/office/powerpoint/2010/main" val="456835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EB503B2-9814-47E8-B6B5-651A9613008D}" type="slidenum">
              <a:rPr lang="en-GB" smtClean="0"/>
              <a:t>18</a:t>
            </a:fld>
            <a:endParaRPr lang="en-GB"/>
          </a:p>
        </p:txBody>
      </p:sp>
    </p:spTree>
    <p:extLst>
      <p:ext uri="{BB962C8B-B14F-4D97-AF65-F5344CB8AC3E}">
        <p14:creationId xmlns:p14="http://schemas.microsoft.com/office/powerpoint/2010/main" val="2071003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EB503B2-9814-47E8-B6B5-651A9613008D}" type="slidenum">
              <a:rPr lang="en-GB" smtClean="0"/>
              <a:t>19</a:t>
            </a:fld>
            <a:endParaRPr lang="en-GB"/>
          </a:p>
        </p:txBody>
      </p:sp>
    </p:spTree>
    <p:extLst>
      <p:ext uri="{BB962C8B-B14F-4D97-AF65-F5344CB8AC3E}">
        <p14:creationId xmlns:p14="http://schemas.microsoft.com/office/powerpoint/2010/main" val="255034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a:t>
            </a:r>
            <a:r>
              <a:rPr lang="en-GB" baseline="0" dirty="0" smtClean="0"/>
              <a:t> approach was developed by Andrew Moffat, teacher in Birmingham and the name came from this inspirational quote from Desmond Tutu – this is what we aspire to, a school or a world where all difference is truly celebrated and no one is made to feel like an outsider because of their background.</a:t>
            </a:r>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2</a:t>
            </a:fld>
            <a:endParaRPr lang="en-GB"/>
          </a:p>
        </p:txBody>
      </p:sp>
    </p:spTree>
    <p:extLst>
      <p:ext uri="{BB962C8B-B14F-4D97-AF65-F5344CB8AC3E}">
        <p14:creationId xmlns:p14="http://schemas.microsoft.com/office/powerpoint/2010/main" val="1630429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EB503B2-9814-47E8-B6B5-651A9613008D}" type="slidenum">
              <a:rPr lang="en-GB" smtClean="0"/>
              <a:t>20</a:t>
            </a:fld>
            <a:endParaRPr lang="en-GB"/>
          </a:p>
        </p:txBody>
      </p:sp>
    </p:spTree>
    <p:extLst>
      <p:ext uri="{BB962C8B-B14F-4D97-AF65-F5344CB8AC3E}">
        <p14:creationId xmlns:p14="http://schemas.microsoft.com/office/powerpoint/2010/main" val="71012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EB503B2-9814-47E8-B6B5-651A9613008D}" type="slidenum">
              <a:rPr lang="en-GB" smtClean="0"/>
              <a:t>21</a:t>
            </a:fld>
            <a:endParaRPr lang="en-GB"/>
          </a:p>
        </p:txBody>
      </p:sp>
    </p:spTree>
    <p:extLst>
      <p:ext uri="{BB962C8B-B14F-4D97-AF65-F5344CB8AC3E}">
        <p14:creationId xmlns:p14="http://schemas.microsoft.com/office/powerpoint/2010/main" val="277845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EB503B2-9814-47E8-B6B5-651A9613008D}" type="slidenum">
              <a:rPr lang="en-GB" smtClean="0"/>
              <a:t>22</a:t>
            </a:fld>
            <a:endParaRPr lang="en-GB"/>
          </a:p>
        </p:txBody>
      </p:sp>
    </p:spTree>
    <p:extLst>
      <p:ext uri="{BB962C8B-B14F-4D97-AF65-F5344CB8AC3E}">
        <p14:creationId xmlns:p14="http://schemas.microsoft.com/office/powerpoint/2010/main" val="405225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23</a:t>
            </a:fld>
            <a:endParaRPr lang="en-GB"/>
          </a:p>
        </p:txBody>
      </p:sp>
    </p:spTree>
    <p:extLst>
      <p:ext uri="{BB962C8B-B14F-4D97-AF65-F5344CB8AC3E}">
        <p14:creationId xmlns:p14="http://schemas.microsoft.com/office/powerpoint/2010/main" val="30814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3</a:t>
            </a:fld>
            <a:endParaRPr lang="en-GB"/>
          </a:p>
        </p:txBody>
      </p:sp>
    </p:spTree>
    <p:extLst>
      <p:ext uri="{BB962C8B-B14F-4D97-AF65-F5344CB8AC3E}">
        <p14:creationId xmlns:p14="http://schemas.microsoft.com/office/powerpoint/2010/main" val="345492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statutory codes of practice regarding The Equality Act (2010) protects individuals from discrimination in the workplace as employees and in wider society as service users.  It covers these  protected characteristics:</a:t>
            </a:r>
          </a:p>
          <a:p>
            <a:pPr lvl="2"/>
            <a:r>
              <a:rPr lang="en-GB" dirty="0" smtClean="0"/>
              <a:t>age</a:t>
            </a:r>
          </a:p>
          <a:p>
            <a:pPr lvl="2"/>
            <a:r>
              <a:rPr lang="en-GB" dirty="0" smtClean="0"/>
              <a:t>disability</a:t>
            </a:r>
          </a:p>
          <a:p>
            <a:pPr lvl="2"/>
            <a:r>
              <a:rPr lang="en-GB" dirty="0" smtClean="0"/>
              <a:t>marriage and Civil Partnership</a:t>
            </a:r>
          </a:p>
          <a:p>
            <a:pPr lvl="2"/>
            <a:r>
              <a:rPr lang="en-GB" dirty="0" smtClean="0"/>
              <a:t>gender reassignment</a:t>
            </a:r>
          </a:p>
          <a:p>
            <a:pPr lvl="2"/>
            <a:r>
              <a:rPr lang="en-GB" dirty="0" smtClean="0"/>
              <a:t>Pregnancy or maternity</a:t>
            </a:r>
          </a:p>
          <a:p>
            <a:pPr lvl="2"/>
            <a:r>
              <a:rPr lang="en-GB" dirty="0" smtClean="0"/>
              <a:t>Religion or belief</a:t>
            </a:r>
          </a:p>
          <a:p>
            <a:pPr lvl="2"/>
            <a:r>
              <a:rPr lang="en-GB" dirty="0" smtClean="0"/>
              <a:t>race</a:t>
            </a:r>
          </a:p>
          <a:p>
            <a:pPr lvl="2"/>
            <a:r>
              <a:rPr lang="en-GB" dirty="0" smtClean="0"/>
              <a:t>sexual orientation</a:t>
            </a:r>
          </a:p>
          <a:p>
            <a:pPr lvl="2"/>
            <a:r>
              <a:rPr lang="en-GB" dirty="0" smtClean="0"/>
              <a:t>sex</a:t>
            </a:r>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4</a:t>
            </a:fld>
            <a:endParaRPr lang="en-GB"/>
          </a:p>
        </p:txBody>
      </p:sp>
    </p:spTree>
    <p:extLst>
      <p:ext uri="{BB962C8B-B14F-4D97-AF65-F5344CB8AC3E}">
        <p14:creationId xmlns:p14="http://schemas.microsoft.com/office/powerpoint/2010/main" val="163745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Section 149 of the Equality Act sets out the Public Sector Equality Duty all public bodies, including schools, have to consider when carrying out their day to day work, in shaping policy, delivering services and recruiting and managing  their own employees.</a:t>
            </a:r>
          </a:p>
          <a:p>
            <a:r>
              <a:rPr lang="en-GB" dirty="0" smtClean="0"/>
              <a:t>The Public Sector Equality Duty requires that public bodies:</a:t>
            </a:r>
          </a:p>
          <a:p>
            <a:pPr lvl="1"/>
            <a:endParaRPr lang="en-GB" dirty="0" smtClean="0"/>
          </a:p>
          <a:p>
            <a:pPr lvl="1"/>
            <a:r>
              <a:rPr lang="en-GB" dirty="0" smtClean="0"/>
              <a:t>eliminate discrimination against anyone because of their protected characteristic</a:t>
            </a:r>
          </a:p>
          <a:p>
            <a:pPr lvl="1"/>
            <a:r>
              <a:rPr lang="en-GB" dirty="0" smtClean="0"/>
              <a:t>Advance equality of opportunity for all service users and for all employees </a:t>
            </a:r>
          </a:p>
          <a:p>
            <a:pPr lvl="1"/>
            <a:r>
              <a:rPr lang="en-GB" dirty="0" smtClean="0"/>
              <a:t>Foster good relations between different people when carrying out their activities</a:t>
            </a:r>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5</a:t>
            </a:fld>
            <a:endParaRPr lang="en-GB"/>
          </a:p>
        </p:txBody>
      </p:sp>
    </p:spTree>
    <p:extLst>
      <p:ext uri="{BB962C8B-B14F-4D97-AF65-F5344CB8AC3E}">
        <p14:creationId xmlns:p14="http://schemas.microsoft.com/office/powerpoint/2010/main" val="419499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clear here, is that public bodies (including schools and academies) paying regard to some of the protected characteristics of the Act and not to others, is simply against the law.  </a:t>
            </a:r>
          </a:p>
          <a:p>
            <a:endParaRPr lang="en-GB" dirty="0" smtClean="0"/>
          </a:p>
          <a:p>
            <a:r>
              <a:rPr lang="en-GB" dirty="0" smtClean="0"/>
              <a:t>So we cannot promote an ethos where people of diverse faith or age are welcome but those of diverse sexual orientation or ability are not.  </a:t>
            </a:r>
          </a:p>
          <a:p>
            <a:endParaRPr lang="en-GB" dirty="0" smtClean="0"/>
          </a:p>
          <a:p>
            <a:r>
              <a:rPr lang="en-GB" dirty="0" smtClean="0"/>
              <a:t>Similarly, children need to be taught this fundamental value within the law, as when they leave school and get a job, they will not stay employed for long if they are not respectful of all individuals in the workplace.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6</a:t>
            </a:fld>
            <a:endParaRPr lang="en-GB"/>
          </a:p>
        </p:txBody>
      </p:sp>
    </p:spTree>
    <p:extLst>
      <p:ext uri="{BB962C8B-B14F-4D97-AF65-F5344CB8AC3E}">
        <p14:creationId xmlns:p14="http://schemas.microsoft.com/office/powerpoint/2010/main" val="70196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Bullying is far less likely to exist in an</a:t>
            </a:r>
            <a:r>
              <a:rPr lang="en-GB" baseline="0" dirty="0" smtClean="0"/>
              <a:t> environment which fosters inclusion, respect, celebrates diversity and where children work and play with others from a range of diverse backgrounds.</a:t>
            </a:r>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7</a:t>
            </a:fld>
            <a:endParaRPr lang="en-GB"/>
          </a:p>
        </p:txBody>
      </p:sp>
    </p:spTree>
    <p:extLst>
      <p:ext uri="{BB962C8B-B14F-4D97-AF65-F5344CB8AC3E}">
        <p14:creationId xmlns:p14="http://schemas.microsoft.com/office/powerpoint/2010/main" val="176901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a typeface="Calibri"/>
                <a:cs typeface="Times New Roman"/>
              </a:rPr>
              <a:t>No Outsiders is a resource and framework for teaching the Equalities Act in Primary Schools, developed by Andrew Moffatt.  </a:t>
            </a:r>
          </a:p>
          <a:p>
            <a:endParaRPr lang="en-GB" dirty="0" smtClean="0">
              <a:ea typeface="Calibri"/>
              <a:cs typeface="Times New Roman"/>
            </a:endParaRPr>
          </a:p>
          <a:p>
            <a:r>
              <a:rPr lang="en-GB" dirty="0" smtClean="0">
                <a:ea typeface="Calibri"/>
                <a:cs typeface="Times New Roman"/>
              </a:rPr>
              <a:t>This resource provides schools with a curriculum that promotes equality for all sections of the community and all equalities covered by the Equality Act.  </a:t>
            </a:r>
          </a:p>
          <a:p>
            <a:endParaRPr lang="en-GB" dirty="0" smtClean="0">
              <a:ea typeface="Calibri"/>
              <a:cs typeface="Times New Roman"/>
            </a:endParaRPr>
          </a:p>
          <a:p>
            <a:r>
              <a:rPr lang="en-GB" dirty="0" smtClean="0">
                <a:ea typeface="Calibri"/>
                <a:cs typeface="Times New Roman"/>
              </a:rPr>
              <a:t>The resource pack includes five lesson plans for every primary school year group (EYFS-</a:t>
            </a:r>
            <a:r>
              <a:rPr lang="en-GB" dirty="0" err="1" smtClean="0">
                <a:ea typeface="Calibri"/>
                <a:cs typeface="Times New Roman"/>
              </a:rPr>
              <a:t>Yr</a:t>
            </a:r>
            <a:r>
              <a:rPr lang="en-GB" dirty="0" smtClean="0">
                <a:ea typeface="Calibri"/>
                <a:cs typeface="Times New Roman"/>
              </a:rPr>
              <a:t> 6) based upon a selection of 35 picture books.</a:t>
            </a:r>
            <a:endParaRPr lang="en-GB" dirty="0" smtClean="0"/>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8</a:t>
            </a:fld>
            <a:endParaRPr lang="en-GB"/>
          </a:p>
        </p:txBody>
      </p:sp>
    </p:spTree>
    <p:extLst>
      <p:ext uri="{BB962C8B-B14F-4D97-AF65-F5344CB8AC3E}">
        <p14:creationId xmlns:p14="http://schemas.microsoft.com/office/powerpoint/2010/main" val="259654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9</a:t>
            </a:fld>
            <a:endParaRPr lang="en-GB"/>
          </a:p>
        </p:txBody>
      </p:sp>
    </p:spTree>
    <p:extLst>
      <p:ext uri="{BB962C8B-B14F-4D97-AF65-F5344CB8AC3E}">
        <p14:creationId xmlns:p14="http://schemas.microsoft.com/office/powerpoint/2010/main" val="2279104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0AA3237-EEC9-441A-B9D7-9D212BB9BC6E}" type="datetimeFigureOut">
              <a:rPr lang="en-GB" smtClean="0"/>
              <a:t>27/11/2017</a:t>
            </a:fld>
            <a:endParaRPr lang="en-GB"/>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GB"/>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AA3237-EEC9-441A-B9D7-9D212BB9BC6E}"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9334A0-8560-44A4-A45D-A63D49AD13C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AA3237-EEC9-441A-B9D7-9D212BB9BC6E}"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9334A0-8560-44A4-A45D-A63D49AD13C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560" y="1988840"/>
            <a:ext cx="6953200" cy="652934"/>
          </a:xfrm>
        </p:spPr>
        <p:txBody>
          <a:bodyPr/>
          <a:lstStyle>
            <a:lvl1pPr>
              <a:defRPr b="1">
                <a:solidFill>
                  <a:schemeClr val="accent1">
                    <a:lumMod val="75000"/>
                  </a:schemeClr>
                </a:solidFill>
              </a:defRPr>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2852936"/>
            <a:ext cx="7467600" cy="3621016"/>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6"/>
          <p:cNvSpPr>
            <a:spLocks noGrp="1"/>
          </p:cNvSpPr>
          <p:nvPr>
            <p:ph type="dt" sz="half" idx="14"/>
          </p:nvPr>
        </p:nvSpPr>
        <p:spPr/>
        <p:txBody>
          <a:bodyPr rtlCol="0"/>
          <a:lstStyle/>
          <a:p>
            <a:fld id="{60AA3237-EEC9-441A-B9D7-9D212BB9BC6E}" type="datetimeFigureOut">
              <a:rPr lang="en-GB" smtClean="0"/>
              <a:t>27/11/2017</a:t>
            </a:fld>
            <a:endParaRPr lang="en-GB"/>
          </a:p>
        </p:txBody>
      </p:sp>
      <p:sp>
        <p:nvSpPr>
          <p:cNvPr id="9" name="Slide Number Placeholder 8"/>
          <p:cNvSpPr>
            <a:spLocks noGrp="1"/>
          </p:cNvSpPr>
          <p:nvPr>
            <p:ph type="sldNum" sz="quarter" idx="15"/>
          </p:nvPr>
        </p:nvSpPr>
        <p:spPr/>
        <p:txBody>
          <a:bodyPr rtlCol="0"/>
          <a:lstStyle/>
          <a:p>
            <a:fld id="{609334A0-8560-44A4-A45D-A63D49AD13C7}" type="slidenum">
              <a:rPr lang="en-GB" smtClean="0"/>
              <a:t>‹#›</a:t>
            </a:fld>
            <a:endParaRPr lang="en-GB"/>
          </a:p>
        </p:txBody>
      </p:sp>
      <p:sp>
        <p:nvSpPr>
          <p:cNvPr id="10" name="Footer Placeholder 9"/>
          <p:cNvSpPr>
            <a:spLocks noGrp="1"/>
          </p:cNvSpPr>
          <p:nvPr>
            <p:ph type="ftr" sz="quarter" idx="16"/>
          </p:nvPr>
        </p:nvSpPr>
        <p:spPr/>
        <p:txBody>
          <a:bodyPr rtlCol="0"/>
          <a:lstStyle/>
          <a:p>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0AA3237-EEC9-441A-B9D7-9D212BB9BC6E}" type="datetimeFigureOut">
              <a:rPr lang="en-GB" smtClean="0"/>
              <a:t>27/11/2017</a:t>
            </a:fld>
            <a:endParaRPr lang="en-GB"/>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GB"/>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609334A0-8560-44A4-A45D-A63D49AD13C7}"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0AA3237-EEC9-441A-B9D7-9D212BB9BC6E}" type="datetimeFigureOut">
              <a:rPr lang="en-GB" smtClean="0"/>
              <a:t>27/11/2017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9334A0-8560-44A4-A45D-A63D49AD13C7}" type="slidenum">
              <a:rPr lang="en-GB" smtClean="0"/>
              <a:t>‹#›</a:t>
            </a:fld>
            <a:endParaRPr lang="en-GB"/>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60AA3237-EEC9-441A-B9D7-9D212BB9BC6E}" type="datetimeFigureOut">
              <a:rPr lang="en-GB" smtClean="0"/>
              <a:t>27/11/2017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9334A0-8560-44A4-A45D-A63D49AD13C7}" type="slidenum">
              <a:rPr lang="en-GB" smtClean="0"/>
              <a:t>‹#›</a:t>
            </a:fld>
            <a:endParaRPr lang="en-GB"/>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60AA3237-EEC9-441A-B9D7-9D212BB9BC6E}" type="datetimeFigureOut">
              <a:rPr lang="en-GB" smtClean="0"/>
              <a:t>27/11/2017</a:t>
            </a:fld>
            <a:endParaRPr lang="en-GB"/>
          </a:p>
        </p:txBody>
      </p:sp>
      <p:sp>
        <p:nvSpPr>
          <p:cNvPr id="7" name="Slide Number Placeholder 6"/>
          <p:cNvSpPr>
            <a:spLocks noGrp="1"/>
          </p:cNvSpPr>
          <p:nvPr>
            <p:ph type="sldNum" sz="quarter" idx="11"/>
          </p:nvPr>
        </p:nvSpPr>
        <p:spPr/>
        <p:txBody>
          <a:bodyPr rtlCol="0"/>
          <a:lstStyle/>
          <a:p>
            <a:fld id="{609334A0-8560-44A4-A45D-A63D49AD13C7}" type="slidenum">
              <a:rPr lang="en-GB" smtClean="0"/>
              <a:t>‹#›</a:t>
            </a:fld>
            <a:endParaRPr lang="en-GB"/>
          </a:p>
        </p:txBody>
      </p:sp>
      <p:sp>
        <p:nvSpPr>
          <p:cNvPr id="8" name="Footer Placeholder 7"/>
          <p:cNvSpPr>
            <a:spLocks noGrp="1"/>
          </p:cNvSpPr>
          <p:nvPr>
            <p:ph type="ftr" sz="quarter" idx="12"/>
          </p:nvPr>
        </p:nvSpPr>
        <p:spPr/>
        <p:txBody>
          <a:bodyPr rtlCol="0"/>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A3237-EEC9-441A-B9D7-9D212BB9BC6E}" type="datetimeFigureOut">
              <a:rPr lang="en-GB" smtClean="0"/>
              <a:t>27/11/2017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9334A0-8560-44A4-A45D-A63D49AD13C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60AA3237-EEC9-441A-B9D7-9D212BB9BC6E}" type="datetimeFigureOut">
              <a:rPr lang="en-GB" smtClean="0"/>
              <a:t>27/11/2017</a:t>
            </a:fld>
            <a:endParaRPr lang="en-GB"/>
          </a:p>
        </p:txBody>
      </p:sp>
      <p:sp>
        <p:nvSpPr>
          <p:cNvPr id="22" name="Slide Number Placeholder 21"/>
          <p:cNvSpPr>
            <a:spLocks noGrp="1"/>
          </p:cNvSpPr>
          <p:nvPr>
            <p:ph type="sldNum" sz="quarter" idx="15"/>
          </p:nvPr>
        </p:nvSpPr>
        <p:spPr/>
        <p:txBody>
          <a:bodyPr rtlCol="0"/>
          <a:lstStyle/>
          <a:p>
            <a:fld id="{609334A0-8560-44A4-A45D-A63D49AD13C7}" type="slidenum">
              <a:rPr lang="en-GB" smtClean="0"/>
              <a:t>‹#›</a:t>
            </a:fld>
            <a:endParaRPr lang="en-GB"/>
          </a:p>
        </p:txBody>
      </p:sp>
      <p:sp>
        <p:nvSpPr>
          <p:cNvPr id="23" name="Footer Placeholder 22"/>
          <p:cNvSpPr>
            <a:spLocks noGrp="1"/>
          </p:cNvSpPr>
          <p:nvPr>
            <p:ph type="ftr" sz="quarter" idx="16"/>
          </p:nvPr>
        </p:nvSpPr>
        <p:spPr/>
        <p:txBody>
          <a:bodyPr rtlCol="0"/>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60AA3237-EEC9-441A-B9D7-9D212BB9BC6E}" type="datetimeFigureOut">
              <a:rPr lang="en-GB" smtClean="0"/>
              <a:t>27/11/2017</a:t>
            </a:fld>
            <a:endParaRPr lang="en-GB"/>
          </a:p>
        </p:txBody>
      </p:sp>
      <p:sp>
        <p:nvSpPr>
          <p:cNvPr id="18" name="Slide Number Placeholder 17"/>
          <p:cNvSpPr>
            <a:spLocks noGrp="1"/>
          </p:cNvSpPr>
          <p:nvPr>
            <p:ph type="sldNum" sz="quarter" idx="11"/>
          </p:nvPr>
        </p:nvSpPr>
        <p:spPr/>
        <p:txBody>
          <a:bodyPr rtlCol="0"/>
          <a:lstStyle/>
          <a:p>
            <a:fld id="{609334A0-8560-44A4-A45D-A63D49AD13C7}" type="slidenum">
              <a:rPr lang="en-GB" smtClean="0"/>
              <a:t>‹#›</a:t>
            </a:fld>
            <a:endParaRPr lang="en-GB"/>
          </a:p>
        </p:txBody>
      </p:sp>
      <p:sp>
        <p:nvSpPr>
          <p:cNvPr id="21" name="Footer Placeholder 20"/>
          <p:cNvSpPr>
            <a:spLocks noGrp="1"/>
          </p:cNvSpPr>
          <p:nvPr>
            <p:ph type="ftr" sz="quarter" idx="12"/>
          </p:nvPr>
        </p:nvSpPr>
        <p:spPr/>
        <p:txBody>
          <a:bodyPr rtlCol="0"/>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0AA3237-EEC9-441A-B9D7-9D212BB9BC6E}" type="datetimeFigureOut">
              <a:rPr lang="en-GB" smtClean="0"/>
              <a:t>27/11/2017</a:t>
            </a:fld>
            <a:endParaRPr lang="en-GB"/>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GB"/>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09334A0-8560-44A4-A45D-A63D49AD13C7}" type="slidenum">
              <a:rPr lang="en-GB" smtClean="0"/>
              <a:t>‹#›</a:t>
            </a:fld>
            <a:endParaRPr lang="en-GB"/>
          </a:p>
        </p:txBody>
      </p:sp>
      <p:pic>
        <p:nvPicPr>
          <p:cNvPr id="17" name="Picture 16" descr="C:\Users\harbp001\AppData\Local\Microsoft\Windows\Temporary Internet Files\Content.Word\Leicester transparent.png"/>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5496" y="-13563"/>
            <a:ext cx="895350" cy="1252220"/>
          </a:xfrm>
          <a:prstGeom prst="rect">
            <a:avLst/>
          </a:prstGeom>
          <a:noFill/>
          <a:ln>
            <a:noFill/>
          </a:ln>
        </p:spPr>
      </p:pic>
      <p:pic>
        <p:nvPicPr>
          <p:cNvPr id="1027"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79840" y="-13563"/>
            <a:ext cx="896937"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userDrawn="1"/>
        </p:nvPicPr>
        <p:blipFill>
          <a:blip r:embed="rId15">
            <a:extLst>
              <a:ext uri="{BEBA8EAE-BF5A-486C-A8C5-ECC9F3942E4B}">
                <a14:imgProps xmlns:a14="http://schemas.microsoft.com/office/drawing/2010/main">
                  <a14:imgLayer r:embed="rId16">
                    <a14:imgEffect>
                      <a14:colorTemperature colorTemp="5000"/>
                    </a14:imgEffect>
                    <a14:imgEffect>
                      <a14:saturation sat="58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glow>
              <a:schemeClr val="accent1"/>
            </a:glow>
            <a:outerShdw dist="35921" dir="2700000" algn="ctr" rotWithShape="0">
              <a:schemeClr val="bg2">
                <a:alpha val="31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cid:15b13c3a9cbd4e42f239"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cid:15b13c2cb1347ca6c26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cid:15b13c2a7efac108027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cid:15b13c38ac865fc7f27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620688"/>
            <a:ext cx="6172200" cy="1894362"/>
          </a:xfrm>
        </p:spPr>
        <p:txBody>
          <a:bodyPr/>
          <a:lstStyle/>
          <a:p>
            <a:r>
              <a:rPr lang="en-GB" dirty="0" smtClean="0">
                <a:solidFill>
                  <a:schemeClr val="accent1">
                    <a:lumMod val="75000"/>
                  </a:schemeClr>
                </a:solidFill>
              </a:rPr>
              <a:t>No Outsiders in Our School</a:t>
            </a:r>
            <a:endParaRPr lang="en-GB" dirty="0">
              <a:solidFill>
                <a:schemeClr val="accent1">
                  <a:lumMod val="75000"/>
                </a:schemeClr>
              </a:solidFill>
            </a:endParaRPr>
          </a:p>
        </p:txBody>
      </p:sp>
      <p:sp>
        <p:nvSpPr>
          <p:cNvPr id="3" name="Subtitle 2"/>
          <p:cNvSpPr>
            <a:spLocks noGrp="1"/>
          </p:cNvSpPr>
          <p:nvPr>
            <p:ph type="subTitle" idx="1"/>
          </p:nvPr>
        </p:nvSpPr>
        <p:spPr>
          <a:xfrm>
            <a:off x="2286000" y="4433664"/>
            <a:ext cx="6172200" cy="1371600"/>
          </a:xfrm>
        </p:spPr>
        <p:txBody>
          <a:bodyPr/>
          <a:lstStyle/>
          <a:p>
            <a:r>
              <a:rPr lang="en-GB" dirty="0" smtClean="0">
                <a:solidFill>
                  <a:schemeClr val="accent1">
                    <a:lumMod val="75000"/>
                  </a:schemeClr>
                </a:solidFill>
              </a:rPr>
              <a:t>LCC Pilot project 2017/18</a:t>
            </a:r>
            <a:endParaRPr lang="en-GB" dirty="0">
              <a:solidFill>
                <a:schemeClr val="accent1">
                  <a:lumMod val="75000"/>
                </a:schemeClr>
              </a:solidFill>
            </a:endParaRPr>
          </a:p>
        </p:txBody>
      </p:sp>
    </p:spTree>
    <p:extLst>
      <p:ext uri="{BB962C8B-B14F-4D97-AF65-F5344CB8AC3E}">
        <p14:creationId xmlns:p14="http://schemas.microsoft.com/office/powerpoint/2010/main" val="1650408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sz="quarter" idx="1"/>
          </p:nvPr>
        </p:nvSpPr>
        <p:spPr/>
        <p:txBody>
          <a:bodyPr/>
          <a:lstStyle/>
          <a:p>
            <a:r>
              <a:rPr lang="en-GB" dirty="0" smtClean="0"/>
              <a:t>Thoughts as a professional?</a:t>
            </a:r>
          </a:p>
          <a:p>
            <a:r>
              <a:rPr lang="en-GB" dirty="0" smtClean="0"/>
              <a:t>Thoughts as a parent/auntie/sister/uncle/brother etc.</a:t>
            </a:r>
          </a:p>
          <a:p>
            <a:r>
              <a:rPr lang="en-GB" dirty="0" smtClean="0"/>
              <a:t>Anything you like?</a:t>
            </a:r>
          </a:p>
          <a:p>
            <a:r>
              <a:rPr lang="en-GB" dirty="0" smtClean="0"/>
              <a:t>Anything you don’t like?</a:t>
            </a:r>
          </a:p>
          <a:p>
            <a:r>
              <a:rPr lang="en-GB" dirty="0" smtClean="0"/>
              <a:t>Potential barriers?</a:t>
            </a:r>
          </a:p>
          <a:p>
            <a:r>
              <a:rPr lang="en-GB" dirty="0" smtClean="0"/>
              <a:t>Anything else?</a:t>
            </a:r>
            <a:endParaRPr lang="en-GB" dirty="0"/>
          </a:p>
        </p:txBody>
      </p:sp>
    </p:spTree>
    <p:extLst>
      <p:ext uri="{BB962C8B-B14F-4D97-AF65-F5344CB8AC3E}">
        <p14:creationId xmlns:p14="http://schemas.microsoft.com/office/powerpoint/2010/main" val="2889704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7" name="Text Placeholder 6"/>
          <p:cNvSpPr>
            <a:spLocks noGrp="1"/>
          </p:cNvSpPr>
          <p:nvPr>
            <p:ph type="body" idx="1"/>
          </p:nvPr>
        </p:nvSpPr>
        <p:spPr/>
        <p:txBody>
          <a:bodyPr/>
          <a:lstStyle/>
          <a:p>
            <a:endParaRPr lang="en-GB"/>
          </a:p>
        </p:txBody>
      </p:sp>
      <p:pic>
        <p:nvPicPr>
          <p:cNvPr id="1030" name="Picture 6" descr="https://cdn.shopify.com/s/files/1/0173/8676/products/family_book.jpg?v=14600011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6092676" cy="6092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276872"/>
            <a:ext cx="4262586" cy="42789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716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Text Placeholder 4"/>
          <p:cNvSpPr>
            <a:spLocks noGrp="1"/>
          </p:cNvSpPr>
          <p:nvPr>
            <p:ph type="body" idx="1"/>
          </p:nvPr>
        </p:nvSpPr>
        <p:spPr/>
        <p:txBody>
          <a:bodyPr/>
          <a:lstStyle/>
          <a:p>
            <a:endParaRPr lang="en-GB"/>
          </a:p>
        </p:txBody>
      </p:sp>
      <p:pic>
        <p:nvPicPr>
          <p:cNvPr id="2050" name="Picture 2" descr="https://images-na.ssl-images-amazon.com/images/I/41IXl0Fx4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2" y="299909"/>
            <a:ext cx="5156572" cy="6153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548" y="2078576"/>
            <a:ext cx="3830538" cy="47587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704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Text Placeholder 5"/>
          <p:cNvSpPr>
            <a:spLocks noGrp="1"/>
          </p:cNvSpPr>
          <p:nvPr>
            <p:ph type="body" idx="1"/>
          </p:nvPr>
        </p:nvSpPr>
        <p:spPr/>
        <p:txBody>
          <a:bodyPr/>
          <a:lstStyle/>
          <a:p>
            <a:endParaRPr lang="en-GB"/>
          </a:p>
        </p:txBody>
      </p:sp>
      <p:pic>
        <p:nvPicPr>
          <p:cNvPr id="3078" name="Picture 6" descr="222496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79"/>
            <a:ext cx="4104456" cy="5869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ttps://images-na.ssl-images-amazon.com/images/I/51C775a1ZHL._SX258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580822"/>
            <a:ext cx="2808312"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https://images-na.ssl-images-amazon.com/images/I/81Saez2gO5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527" y="3501008"/>
            <a:ext cx="3911669" cy="2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827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767954"/>
            <a:ext cx="6953200" cy="652934"/>
          </a:xfrm>
        </p:spPr>
        <p:txBody>
          <a:bodyPr/>
          <a:lstStyle/>
          <a:p>
            <a:r>
              <a:rPr lang="en-GB" dirty="0" smtClean="0"/>
              <a:t>The impact</a:t>
            </a:r>
            <a:endParaRPr lang="en-GB" dirty="0"/>
          </a:p>
        </p:txBody>
      </p:sp>
      <p:sp>
        <p:nvSpPr>
          <p:cNvPr id="3" name="Content Placeholder 2"/>
          <p:cNvSpPr>
            <a:spLocks noGrp="1"/>
          </p:cNvSpPr>
          <p:nvPr>
            <p:ph sz="quarter" idx="1"/>
          </p:nvPr>
        </p:nvSpPr>
        <p:spPr>
          <a:xfrm>
            <a:off x="457200" y="2636912"/>
            <a:ext cx="8229600" cy="3960440"/>
          </a:xfrm>
        </p:spPr>
        <p:txBody>
          <a:bodyPr>
            <a:normAutofit fontScale="25000" lnSpcReduction="20000"/>
          </a:bodyPr>
          <a:lstStyle/>
          <a:p>
            <a:pPr marL="0" indent="0">
              <a:buNone/>
            </a:pPr>
            <a:r>
              <a:rPr lang="en-GB" sz="8000" dirty="0" smtClean="0"/>
              <a:t>“</a:t>
            </a:r>
            <a:r>
              <a:rPr lang="en-GB" sz="8000" dirty="0"/>
              <a:t>The school’s work to promote pupils’ </a:t>
            </a:r>
            <a:r>
              <a:rPr lang="en-GB" sz="8000" b="1" dirty="0"/>
              <a:t>personal development and welfare is outstanding </a:t>
            </a:r>
            <a:r>
              <a:rPr lang="en-GB" sz="8000" dirty="0"/>
              <a:t>and is a strength of the school. Pupils’ understanding of </a:t>
            </a:r>
            <a:r>
              <a:rPr lang="en-GB" sz="8000" b="1" dirty="0"/>
              <a:t>tolerance, diversity, respect, rights and responsibilities, and equal opportunity </a:t>
            </a:r>
            <a:r>
              <a:rPr lang="en-GB" sz="8000" dirty="0"/>
              <a:t>is enhanced through thought-provoking teaching and other activities such as assemblies and visits to places of worship. The school’s work on ‘No outsiders in our school’ actively </a:t>
            </a:r>
            <a:r>
              <a:rPr lang="en-GB" sz="8000" b="1" dirty="0"/>
              <a:t>promotes fundamental British values</a:t>
            </a:r>
            <a:r>
              <a:rPr lang="en-GB" sz="8000" dirty="0"/>
              <a:t> and teaches pupils how to make a </a:t>
            </a:r>
            <a:r>
              <a:rPr lang="en-GB" sz="8000" b="1" dirty="0"/>
              <a:t>positive contribution to local, national and international communities</a:t>
            </a:r>
            <a:r>
              <a:rPr lang="en-GB" sz="8000" dirty="0"/>
              <a:t>. Prejudices and stereotypes are confronted and challenged. As a result, pupils </a:t>
            </a:r>
            <a:r>
              <a:rPr lang="en-GB" sz="8000" b="1" dirty="0"/>
              <a:t>play and work together happily and with confidence</a:t>
            </a:r>
            <a:r>
              <a:rPr lang="en-GB" sz="8000" dirty="0"/>
              <a:t> and all pupils have </a:t>
            </a:r>
            <a:r>
              <a:rPr lang="en-GB" sz="8000" b="1" dirty="0"/>
              <a:t>equal opportunities </a:t>
            </a:r>
            <a:r>
              <a:rPr lang="en-GB" sz="8000" dirty="0"/>
              <a:t>to succeed and do well.” </a:t>
            </a:r>
          </a:p>
          <a:p>
            <a:endParaRPr lang="en-GB" sz="4900" i="1" dirty="0" smtClean="0"/>
          </a:p>
          <a:p>
            <a:pPr marL="0" indent="0">
              <a:buNone/>
            </a:pPr>
            <a:r>
              <a:rPr lang="en-GB" sz="9600" i="1" dirty="0" smtClean="0"/>
              <a:t>			‘</a:t>
            </a:r>
            <a:r>
              <a:rPr lang="en-GB" sz="9600" i="1" dirty="0"/>
              <a:t>Outstanding’ Ofsted report, May </a:t>
            </a:r>
            <a:r>
              <a:rPr lang="en-GB" sz="9600" i="1" dirty="0" smtClean="0"/>
              <a:t>2016</a:t>
            </a:r>
            <a:endParaRPr lang="en-GB" sz="9600" dirty="0"/>
          </a:p>
          <a:p>
            <a:pPr marL="0" indent="0">
              <a:buNone/>
            </a:pPr>
            <a:endParaRPr lang="en-GB" dirty="0" smtClean="0"/>
          </a:p>
          <a:p>
            <a:pPr marL="0" indent="0">
              <a:buNone/>
            </a:pPr>
            <a:endParaRPr lang="en-GB" dirty="0"/>
          </a:p>
          <a:p>
            <a:endParaRPr lang="en-GB" dirty="0"/>
          </a:p>
        </p:txBody>
      </p:sp>
    </p:spTree>
    <p:extLst>
      <p:ext uri="{BB962C8B-B14F-4D97-AF65-F5344CB8AC3E}">
        <p14:creationId xmlns:p14="http://schemas.microsoft.com/office/powerpoint/2010/main" val="1392855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impact</a:t>
            </a:r>
            <a:endParaRPr lang="en-GB" dirty="0"/>
          </a:p>
        </p:txBody>
      </p:sp>
      <p:sp>
        <p:nvSpPr>
          <p:cNvPr id="3" name="Content Placeholder 2"/>
          <p:cNvSpPr>
            <a:spLocks noGrp="1"/>
          </p:cNvSpPr>
          <p:nvPr>
            <p:ph sz="quarter" idx="1"/>
          </p:nvPr>
        </p:nvSpPr>
        <p:spPr>
          <a:xfrm>
            <a:off x="457200" y="2204864"/>
            <a:ext cx="7467600" cy="3981056"/>
          </a:xfrm>
        </p:spPr>
        <p:txBody>
          <a:bodyPr>
            <a:normAutofit/>
          </a:bodyPr>
          <a:lstStyle/>
          <a:p>
            <a:pPr marL="0" indent="0">
              <a:buNone/>
            </a:pPr>
            <a:endParaRPr lang="en-GB" sz="2400" dirty="0" smtClean="0"/>
          </a:p>
          <a:p>
            <a:pPr marL="0" indent="0">
              <a:buNone/>
            </a:pPr>
            <a:r>
              <a:rPr lang="en-GB" sz="2400" dirty="0" smtClean="0"/>
              <a:t>95</a:t>
            </a:r>
            <a:r>
              <a:rPr lang="en-GB" sz="2400" dirty="0"/>
              <a:t>% of children at </a:t>
            </a:r>
            <a:r>
              <a:rPr lang="en-GB" sz="2400" dirty="0" err="1"/>
              <a:t>Parkfield</a:t>
            </a:r>
            <a:r>
              <a:rPr lang="en-GB" sz="2400" dirty="0"/>
              <a:t> Community School say they like being in a school where people are different. </a:t>
            </a:r>
          </a:p>
          <a:p>
            <a:pPr marL="0" indent="0">
              <a:buNone/>
            </a:pPr>
            <a:endParaRPr lang="en-GB" sz="2400" dirty="0"/>
          </a:p>
          <a:p>
            <a:pPr marL="0" indent="0">
              <a:buNone/>
            </a:pPr>
            <a:r>
              <a:rPr lang="en-GB" sz="2400" dirty="0"/>
              <a:t>96.5% of children at </a:t>
            </a:r>
            <a:r>
              <a:rPr lang="en-GB" sz="2400" dirty="0" err="1"/>
              <a:t>Parkfield</a:t>
            </a:r>
            <a:r>
              <a:rPr lang="en-GB" sz="2400" dirty="0"/>
              <a:t> Community School say they can get along with people who follow a different religion to them. </a:t>
            </a:r>
          </a:p>
          <a:p>
            <a:pPr marL="0" indent="0">
              <a:buNone/>
            </a:pPr>
            <a:r>
              <a:rPr lang="en-GB" sz="2400" i="1" dirty="0"/>
              <a:t>	</a:t>
            </a:r>
            <a:endParaRPr lang="en-GB" sz="2400" i="1" dirty="0" smtClean="0"/>
          </a:p>
          <a:p>
            <a:pPr marL="0" indent="0">
              <a:buNone/>
            </a:pPr>
            <a:r>
              <a:rPr lang="en-GB" i="1" dirty="0"/>
              <a:t>	</a:t>
            </a:r>
            <a:r>
              <a:rPr lang="en-GB" i="1" dirty="0" smtClean="0"/>
              <a:t>	</a:t>
            </a:r>
            <a:r>
              <a:rPr lang="en-GB" sz="2400" i="1" dirty="0" smtClean="0"/>
              <a:t>Whole </a:t>
            </a:r>
            <a:r>
              <a:rPr lang="en-GB" sz="2400" i="1" dirty="0"/>
              <a:t>School Questionnaire, July 2016 </a:t>
            </a:r>
            <a:endParaRPr lang="en-GB" sz="2400" dirty="0"/>
          </a:p>
          <a:p>
            <a:endParaRPr lang="en-GB" dirty="0"/>
          </a:p>
        </p:txBody>
      </p:sp>
    </p:spTree>
    <p:extLst>
      <p:ext uri="{BB962C8B-B14F-4D97-AF65-F5344CB8AC3E}">
        <p14:creationId xmlns:p14="http://schemas.microsoft.com/office/powerpoint/2010/main" val="3013267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76672"/>
            <a:ext cx="7467600" cy="5544616"/>
          </a:xfrm>
        </p:spPr>
        <p:txBody>
          <a:bodyPr>
            <a:normAutofit fontScale="85000" lnSpcReduction="10000"/>
          </a:bodyPr>
          <a:lstStyle/>
          <a:p>
            <a:pPr marL="0" indent="0">
              <a:buNone/>
            </a:pPr>
            <a:endParaRPr lang="en-GB" dirty="0"/>
          </a:p>
          <a:p>
            <a:pPr marL="0" indent="0">
              <a:buNone/>
            </a:pPr>
            <a:r>
              <a:rPr lang="en-GB" dirty="0"/>
              <a:t>“Our official BCC position now is that we support </a:t>
            </a:r>
            <a:r>
              <a:rPr lang="en-GB" dirty="0" smtClean="0"/>
              <a:t>No Outsiders </a:t>
            </a:r>
            <a:r>
              <a:rPr lang="en-GB" dirty="0"/>
              <a:t>as the best way to teach about these issues…we like the way that No Outsiders embed LGBT issues within the Equality Act.” </a:t>
            </a:r>
          </a:p>
          <a:p>
            <a:pPr marL="0" indent="0">
              <a:buNone/>
            </a:pPr>
            <a:r>
              <a:rPr lang="en-GB" i="1" dirty="0" smtClean="0"/>
              <a:t>		</a:t>
            </a:r>
          </a:p>
          <a:p>
            <a:pPr marL="0" indent="0">
              <a:buNone/>
            </a:pPr>
            <a:r>
              <a:rPr lang="en-GB" i="1" dirty="0"/>
              <a:t>	</a:t>
            </a:r>
            <a:r>
              <a:rPr lang="en-GB" b="1" i="1" dirty="0" smtClean="0"/>
              <a:t>Colin </a:t>
            </a:r>
            <a:r>
              <a:rPr lang="en-GB" b="1" i="1" dirty="0"/>
              <a:t>Diamond, Birmingham Director of Education, </a:t>
            </a:r>
            <a:r>
              <a:rPr lang="en-GB" b="1" i="1" dirty="0" smtClean="0"/>
              <a:t>						July </a:t>
            </a:r>
            <a:r>
              <a:rPr lang="en-GB" b="1" i="1" dirty="0"/>
              <a:t>2016</a:t>
            </a:r>
            <a:endParaRPr lang="en-GB" b="1" dirty="0"/>
          </a:p>
          <a:p>
            <a:pPr marL="0" indent="0">
              <a:buNone/>
            </a:pPr>
            <a:endParaRPr lang="en-GB" b="1" dirty="0" smtClean="0"/>
          </a:p>
          <a:p>
            <a:pPr marL="0" indent="0">
              <a:buNone/>
            </a:pPr>
            <a:r>
              <a:rPr lang="en-GB" dirty="0" smtClean="0"/>
              <a:t>		“</a:t>
            </a:r>
            <a:r>
              <a:rPr lang="en-GB" dirty="0"/>
              <a:t>The results of his work are amazing” </a:t>
            </a:r>
          </a:p>
          <a:p>
            <a:pPr marL="0" indent="0">
              <a:buNone/>
            </a:pPr>
            <a:r>
              <a:rPr lang="en-GB" i="1" dirty="0" smtClean="0"/>
              <a:t>				</a:t>
            </a:r>
            <a:r>
              <a:rPr lang="en-GB" b="1" i="1" dirty="0" smtClean="0"/>
              <a:t>The </a:t>
            </a:r>
            <a:r>
              <a:rPr lang="en-GB" b="1" i="1" dirty="0"/>
              <a:t>Guardian, February 2016 </a:t>
            </a:r>
            <a:endParaRPr lang="en-GB" b="1" dirty="0"/>
          </a:p>
          <a:p>
            <a:pPr marL="0" indent="0">
              <a:buNone/>
            </a:pPr>
            <a:endParaRPr lang="en-GB" i="1" dirty="0" smtClean="0"/>
          </a:p>
          <a:p>
            <a:pPr marL="0" indent="0">
              <a:buNone/>
            </a:pPr>
            <a:r>
              <a:rPr lang="en-GB" dirty="0" smtClean="0"/>
              <a:t>“</a:t>
            </a:r>
            <a:r>
              <a:rPr lang="en-GB" dirty="0"/>
              <a:t>Simultaneously promoting diversity and tackling disadvantage, </a:t>
            </a:r>
            <a:r>
              <a:rPr lang="en-GB" dirty="0" err="1"/>
              <a:t>Parkfield</a:t>
            </a:r>
            <a:r>
              <a:rPr lang="en-GB" dirty="0"/>
              <a:t> Community School is a fantastic example of what great Primaries can accomplish” </a:t>
            </a:r>
          </a:p>
          <a:p>
            <a:pPr marL="0" indent="0">
              <a:buNone/>
            </a:pPr>
            <a:r>
              <a:rPr lang="en-GB" i="1" dirty="0" smtClean="0"/>
              <a:t>			</a:t>
            </a:r>
            <a:r>
              <a:rPr lang="en-GB" b="1" i="1" dirty="0" smtClean="0"/>
              <a:t>Teach </a:t>
            </a:r>
            <a:r>
              <a:rPr lang="en-GB" b="1" i="1" dirty="0"/>
              <a:t>Primary, September 2016</a:t>
            </a:r>
            <a:endParaRPr lang="en-GB" b="1" dirty="0"/>
          </a:p>
          <a:p>
            <a:endParaRPr lang="en-GB" dirty="0"/>
          </a:p>
        </p:txBody>
      </p:sp>
    </p:spTree>
    <p:extLst>
      <p:ext uri="{BB962C8B-B14F-4D97-AF65-F5344CB8AC3E}">
        <p14:creationId xmlns:p14="http://schemas.microsoft.com/office/powerpoint/2010/main" val="3874018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796732"/>
            <a:ext cx="7467600" cy="4480560"/>
          </a:xfrm>
        </p:spPr>
      </p:pic>
    </p:spTree>
    <p:extLst>
      <p:ext uri="{BB962C8B-B14F-4D97-AF65-F5344CB8AC3E}">
        <p14:creationId xmlns:p14="http://schemas.microsoft.com/office/powerpoint/2010/main" val="640767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5183" t="8078" r="5027" b="5078"/>
          <a:stretch/>
        </p:blipFill>
        <p:spPr bwMode="auto">
          <a:xfrm rot="5400000">
            <a:off x="1123175" y="1116377"/>
            <a:ext cx="668162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629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id:15b13c3a9cbd4e42f239"/>
          <p:cNvPicPr>
            <a:picLocks noGrp="1"/>
          </p:cNvPicPr>
          <p:nvPr>
            <p:ph sz="quarter" idx="1"/>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23528" y="260648"/>
            <a:ext cx="8352928" cy="6336704"/>
          </a:xfrm>
          <a:prstGeom prst="rect">
            <a:avLst/>
          </a:prstGeom>
          <a:noFill/>
          <a:ln>
            <a:noFill/>
          </a:ln>
        </p:spPr>
      </p:pic>
    </p:spTree>
    <p:extLst>
      <p:ext uri="{BB962C8B-B14F-4D97-AF65-F5344CB8AC3E}">
        <p14:creationId xmlns:p14="http://schemas.microsoft.com/office/powerpoint/2010/main" val="69791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
          </p:nvPr>
        </p:nvSpPr>
        <p:spPr>
          <a:xfrm>
            <a:off x="457200" y="2171997"/>
            <a:ext cx="8229600" cy="3489251"/>
          </a:xfrm>
        </p:spPr>
        <p:txBody>
          <a:bodyPr/>
          <a:lstStyle/>
          <a:p>
            <a:pPr marL="0" indent="0" algn="ctr">
              <a:lnSpc>
                <a:spcPct val="115000"/>
              </a:lnSpc>
              <a:spcAft>
                <a:spcPts val="0"/>
              </a:spcAft>
              <a:buNone/>
            </a:pPr>
            <a:r>
              <a:rPr lang="en-GB" i="1" dirty="0">
                <a:ea typeface="Calibri"/>
                <a:cs typeface="Times New Roman"/>
              </a:rPr>
              <a:t>“Everyone is an insider, no matter what their beliefs, whatever their colour, gender or sexuality”</a:t>
            </a:r>
            <a:endParaRPr lang="en-GB" sz="2800" dirty="0">
              <a:ea typeface="Calibri"/>
              <a:cs typeface="Times New Roman"/>
            </a:endParaRPr>
          </a:p>
          <a:p>
            <a:pPr marL="3657600" indent="0">
              <a:lnSpc>
                <a:spcPct val="115000"/>
              </a:lnSpc>
              <a:spcAft>
                <a:spcPts val="0"/>
              </a:spcAft>
              <a:buNone/>
            </a:pPr>
            <a:r>
              <a:rPr lang="en-GB" b="1" dirty="0">
                <a:ea typeface="Calibri"/>
                <a:cs typeface="Times New Roman"/>
              </a:rPr>
              <a:t>Desmond Tutu (2004)</a:t>
            </a:r>
            <a:endParaRPr lang="en-GB" sz="2800" dirty="0">
              <a:ea typeface="Calibri"/>
              <a:cs typeface="Times New Roman"/>
            </a:endParaRPr>
          </a:p>
          <a:p>
            <a:endParaRPr lang="en-GB" dirty="0"/>
          </a:p>
        </p:txBody>
      </p:sp>
    </p:spTree>
    <p:extLst>
      <p:ext uri="{BB962C8B-B14F-4D97-AF65-F5344CB8AC3E}">
        <p14:creationId xmlns:p14="http://schemas.microsoft.com/office/powerpoint/2010/main" val="512408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352928"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663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id:15b13c2cb1347ca6c262"/>
          <p:cNvPicPr>
            <a:picLocks noGrp="1"/>
          </p:cNvPicPr>
          <p:nvPr>
            <p:ph sz="quarter" idx="1"/>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51520" y="332656"/>
            <a:ext cx="8496944" cy="6264696"/>
          </a:xfrm>
          <a:prstGeom prst="rect">
            <a:avLst/>
          </a:prstGeom>
          <a:noFill/>
          <a:ln>
            <a:noFill/>
          </a:ln>
        </p:spPr>
      </p:pic>
    </p:spTree>
    <p:extLst>
      <p:ext uri="{BB962C8B-B14F-4D97-AF65-F5344CB8AC3E}">
        <p14:creationId xmlns:p14="http://schemas.microsoft.com/office/powerpoint/2010/main" val="673347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
          </p:nvPr>
        </p:nvSpPr>
        <p:spPr/>
        <p:txBody>
          <a:bodyPr/>
          <a:lstStyle/>
          <a:p>
            <a:endParaRPr lang="en-GB" dirty="0"/>
          </a:p>
        </p:txBody>
      </p:sp>
      <p:pic>
        <p:nvPicPr>
          <p:cNvPr id="4" name="Picture 3" descr="cid:15b13c2a7efac108027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rot="5400000">
            <a:off x="1259632" y="980728"/>
            <a:ext cx="6480720" cy="4896544"/>
          </a:xfrm>
          <a:prstGeom prst="rect">
            <a:avLst/>
          </a:prstGeom>
          <a:noFill/>
          <a:ln>
            <a:noFill/>
          </a:ln>
        </p:spPr>
      </p:pic>
    </p:spTree>
    <p:extLst>
      <p:ext uri="{BB962C8B-B14F-4D97-AF65-F5344CB8AC3E}">
        <p14:creationId xmlns:p14="http://schemas.microsoft.com/office/powerpoint/2010/main" val="877098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id:15b13c38ac865fc7f278"/>
          <p:cNvPicPr>
            <a:picLocks noGrp="1"/>
          </p:cNvPicPr>
          <p:nvPr>
            <p:ph sz="quarter" idx="1"/>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78969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136" y="0"/>
            <a:ext cx="6660232" cy="688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51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law</a:t>
            </a:r>
            <a:endParaRPr lang="en-GB" dirty="0"/>
          </a:p>
        </p:txBody>
      </p:sp>
      <p:sp>
        <p:nvSpPr>
          <p:cNvPr id="3" name="Content Placeholder 2"/>
          <p:cNvSpPr>
            <a:spLocks noGrp="1"/>
          </p:cNvSpPr>
          <p:nvPr>
            <p:ph sz="quarter" idx="1"/>
          </p:nvPr>
        </p:nvSpPr>
        <p:spPr>
          <a:xfrm>
            <a:off x="457200" y="2708920"/>
            <a:ext cx="8435280" cy="3417243"/>
          </a:xfrm>
        </p:spPr>
        <p:txBody>
          <a:bodyPr>
            <a:normAutofit fontScale="92500" lnSpcReduction="20000"/>
          </a:bodyPr>
          <a:lstStyle/>
          <a:p>
            <a:r>
              <a:rPr lang="en-GB" dirty="0" smtClean="0"/>
              <a:t>The </a:t>
            </a:r>
            <a:r>
              <a:rPr lang="en-GB" dirty="0"/>
              <a:t>Equality Act (2010) protects individuals from discrimination in the workplace as employees and in wider society as service users.  It covers these  protected characteristics:</a:t>
            </a:r>
          </a:p>
          <a:p>
            <a:pPr lvl="2"/>
            <a:r>
              <a:rPr lang="en-GB" dirty="0"/>
              <a:t>age</a:t>
            </a:r>
          </a:p>
          <a:p>
            <a:pPr lvl="2"/>
            <a:r>
              <a:rPr lang="en-GB" dirty="0"/>
              <a:t>disability</a:t>
            </a:r>
          </a:p>
          <a:p>
            <a:pPr lvl="2"/>
            <a:r>
              <a:rPr lang="en-GB" dirty="0"/>
              <a:t>marriage and Civil Partnership</a:t>
            </a:r>
          </a:p>
          <a:p>
            <a:pPr lvl="2"/>
            <a:r>
              <a:rPr lang="en-GB" dirty="0"/>
              <a:t>gender reassignment</a:t>
            </a:r>
          </a:p>
          <a:p>
            <a:pPr lvl="2"/>
            <a:r>
              <a:rPr lang="en-GB" dirty="0"/>
              <a:t>Pregnancy or maternity</a:t>
            </a:r>
          </a:p>
          <a:p>
            <a:pPr lvl="2"/>
            <a:r>
              <a:rPr lang="en-GB" dirty="0"/>
              <a:t>Religion or belief</a:t>
            </a:r>
          </a:p>
          <a:p>
            <a:pPr lvl="2"/>
            <a:r>
              <a:rPr lang="en-GB" dirty="0"/>
              <a:t>race</a:t>
            </a:r>
          </a:p>
          <a:p>
            <a:pPr lvl="2"/>
            <a:r>
              <a:rPr lang="en-GB" dirty="0"/>
              <a:t>sexual orientation</a:t>
            </a:r>
          </a:p>
          <a:p>
            <a:pPr lvl="2"/>
            <a:r>
              <a:rPr lang="en-GB" dirty="0"/>
              <a:t>sex</a:t>
            </a:r>
          </a:p>
          <a:p>
            <a:pPr marL="0" indent="0">
              <a:buNone/>
            </a:pPr>
            <a:endParaRPr lang="en-GB" dirty="0"/>
          </a:p>
          <a:p>
            <a:endParaRPr lang="en-GB" dirty="0"/>
          </a:p>
        </p:txBody>
      </p:sp>
    </p:spTree>
    <p:extLst>
      <p:ext uri="{BB962C8B-B14F-4D97-AF65-F5344CB8AC3E}">
        <p14:creationId xmlns:p14="http://schemas.microsoft.com/office/powerpoint/2010/main" val="535291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Law</a:t>
            </a:r>
            <a:endParaRPr lang="en-GB" dirty="0"/>
          </a:p>
        </p:txBody>
      </p:sp>
      <p:sp>
        <p:nvSpPr>
          <p:cNvPr id="3" name="Content Placeholder 2"/>
          <p:cNvSpPr>
            <a:spLocks noGrp="1"/>
          </p:cNvSpPr>
          <p:nvPr>
            <p:ph sz="quarter" idx="1"/>
          </p:nvPr>
        </p:nvSpPr>
        <p:spPr/>
        <p:txBody>
          <a:bodyPr>
            <a:normAutofit/>
          </a:bodyPr>
          <a:lstStyle/>
          <a:p>
            <a:r>
              <a:rPr lang="en-GB" dirty="0"/>
              <a:t>Section 149 of the Equality Act sets out the Public Sector Equality Duty </a:t>
            </a:r>
            <a:endParaRPr lang="en-GB" dirty="0" smtClean="0"/>
          </a:p>
          <a:p>
            <a:r>
              <a:rPr lang="en-GB" dirty="0" smtClean="0"/>
              <a:t>The </a:t>
            </a:r>
            <a:r>
              <a:rPr lang="en-GB" dirty="0"/>
              <a:t>Public Sector Equality Duty requires that public bodies:</a:t>
            </a:r>
          </a:p>
          <a:p>
            <a:pPr lvl="1"/>
            <a:r>
              <a:rPr lang="en-GB" dirty="0"/>
              <a:t>eliminate discrimination </a:t>
            </a:r>
            <a:endParaRPr lang="en-GB" dirty="0" smtClean="0"/>
          </a:p>
          <a:p>
            <a:pPr lvl="1"/>
            <a:r>
              <a:rPr lang="en-GB" dirty="0" smtClean="0"/>
              <a:t>Advance </a:t>
            </a:r>
            <a:r>
              <a:rPr lang="en-GB" dirty="0"/>
              <a:t>equality </a:t>
            </a:r>
            <a:endParaRPr lang="en-GB" dirty="0" smtClean="0"/>
          </a:p>
          <a:p>
            <a:pPr lvl="1"/>
            <a:r>
              <a:rPr lang="en-GB" dirty="0" smtClean="0"/>
              <a:t>Foster </a:t>
            </a:r>
            <a:r>
              <a:rPr lang="en-GB" dirty="0"/>
              <a:t>good </a:t>
            </a:r>
            <a:r>
              <a:rPr lang="en-GB" dirty="0" smtClean="0"/>
              <a:t>relations</a:t>
            </a:r>
            <a:endParaRPr lang="en-GB" dirty="0"/>
          </a:p>
        </p:txBody>
      </p:sp>
    </p:spTree>
    <p:extLst>
      <p:ext uri="{BB962C8B-B14F-4D97-AF65-F5344CB8AC3E}">
        <p14:creationId xmlns:p14="http://schemas.microsoft.com/office/powerpoint/2010/main" val="3400574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Law</a:t>
            </a:r>
            <a:endParaRPr lang="en-GB" dirty="0"/>
          </a:p>
        </p:txBody>
      </p:sp>
      <p:sp>
        <p:nvSpPr>
          <p:cNvPr id="3" name="Content Placeholder 2"/>
          <p:cNvSpPr>
            <a:spLocks noGrp="1"/>
          </p:cNvSpPr>
          <p:nvPr>
            <p:ph sz="quarter" idx="1"/>
          </p:nvPr>
        </p:nvSpPr>
        <p:spPr/>
        <p:txBody>
          <a:bodyPr>
            <a:normAutofit/>
          </a:bodyPr>
          <a:lstStyle/>
          <a:p>
            <a:r>
              <a:rPr lang="en-GB" dirty="0" smtClean="0"/>
              <a:t>Illegal to ignore aspects of the Equality Act.  </a:t>
            </a:r>
          </a:p>
          <a:p>
            <a:endParaRPr lang="en-GB" dirty="0" smtClean="0"/>
          </a:p>
          <a:p>
            <a:r>
              <a:rPr lang="en-GB" dirty="0" smtClean="0"/>
              <a:t>So </a:t>
            </a:r>
            <a:r>
              <a:rPr lang="en-GB" dirty="0"/>
              <a:t>we cannot promote an ethos where people of diverse faith </a:t>
            </a:r>
            <a:r>
              <a:rPr lang="en-GB" dirty="0" smtClean="0"/>
              <a:t>or age are </a:t>
            </a:r>
            <a:r>
              <a:rPr lang="en-GB" dirty="0"/>
              <a:t>welcome but those of diverse sexual orientation </a:t>
            </a:r>
            <a:r>
              <a:rPr lang="en-GB" dirty="0" smtClean="0"/>
              <a:t>or ability are </a:t>
            </a:r>
            <a:r>
              <a:rPr lang="en-GB" dirty="0"/>
              <a:t>not.  </a:t>
            </a:r>
            <a:endParaRPr lang="en-GB" dirty="0" smtClean="0"/>
          </a:p>
          <a:p>
            <a:endParaRPr lang="en-GB" dirty="0" smtClean="0"/>
          </a:p>
          <a:p>
            <a:r>
              <a:rPr lang="en-GB" dirty="0" smtClean="0"/>
              <a:t>Preparing children for the world and workplace beyond school</a:t>
            </a:r>
            <a:endParaRPr lang="en-GB" dirty="0"/>
          </a:p>
          <a:p>
            <a:endParaRPr lang="en-GB" dirty="0"/>
          </a:p>
        </p:txBody>
      </p:sp>
    </p:spTree>
    <p:extLst>
      <p:ext uri="{BB962C8B-B14F-4D97-AF65-F5344CB8AC3E}">
        <p14:creationId xmlns:p14="http://schemas.microsoft.com/office/powerpoint/2010/main" val="1007798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No Outsiders about?</a:t>
            </a:r>
            <a:endParaRPr lang="en-GB" dirty="0"/>
          </a:p>
        </p:txBody>
      </p:sp>
      <p:sp>
        <p:nvSpPr>
          <p:cNvPr id="3" name="Content Placeholder 2"/>
          <p:cNvSpPr>
            <a:spLocks noGrp="1"/>
          </p:cNvSpPr>
          <p:nvPr>
            <p:ph sz="quarter" idx="1"/>
          </p:nvPr>
        </p:nvSpPr>
        <p:spPr/>
        <p:txBody>
          <a:bodyPr>
            <a:normAutofit/>
          </a:bodyPr>
          <a:lstStyle/>
          <a:p>
            <a:pPr lvl="0"/>
            <a:r>
              <a:rPr lang="en-GB" dirty="0"/>
              <a:t>Teaching children to respect and accept difference and diversity </a:t>
            </a:r>
          </a:p>
          <a:p>
            <a:pPr lvl="0"/>
            <a:r>
              <a:rPr lang="en-GB" dirty="0"/>
              <a:t>Using the Equality Act 2010 (British Law) as a solid foundation </a:t>
            </a:r>
          </a:p>
          <a:p>
            <a:pPr lvl="0"/>
            <a:r>
              <a:rPr lang="en-GB" dirty="0"/>
              <a:t>Taking a proactive approach to bullying </a:t>
            </a:r>
          </a:p>
          <a:p>
            <a:pPr lvl="0"/>
            <a:r>
              <a:rPr lang="en-GB" dirty="0"/>
              <a:t>Reducing potential for radicalisation </a:t>
            </a:r>
          </a:p>
          <a:p>
            <a:pPr lvl="0"/>
            <a:r>
              <a:rPr lang="en-GB" dirty="0"/>
              <a:t>Preparing children for life in Modern Britain </a:t>
            </a:r>
          </a:p>
          <a:p>
            <a:pPr lvl="0"/>
            <a:r>
              <a:rPr lang="en-GB" dirty="0"/>
              <a:t>Teaching “British Values” </a:t>
            </a:r>
          </a:p>
          <a:p>
            <a:endParaRPr lang="en-GB" dirty="0"/>
          </a:p>
        </p:txBody>
      </p:sp>
    </p:spTree>
    <p:extLst>
      <p:ext uri="{BB962C8B-B14F-4D97-AF65-F5344CB8AC3E}">
        <p14:creationId xmlns:p14="http://schemas.microsoft.com/office/powerpoint/2010/main" val="875309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is No Outsiders? </a:t>
            </a:r>
          </a:p>
        </p:txBody>
      </p:sp>
      <p:sp>
        <p:nvSpPr>
          <p:cNvPr id="3" name="Content Placeholder 2"/>
          <p:cNvSpPr>
            <a:spLocks noGrp="1"/>
          </p:cNvSpPr>
          <p:nvPr>
            <p:ph sz="quarter" idx="1"/>
          </p:nvPr>
        </p:nvSpPr>
        <p:spPr>
          <a:xfrm>
            <a:off x="457200" y="3068960"/>
            <a:ext cx="7467600" cy="2808312"/>
          </a:xfrm>
        </p:spPr>
        <p:txBody>
          <a:bodyPr>
            <a:normAutofit/>
          </a:bodyPr>
          <a:lstStyle/>
          <a:p>
            <a:r>
              <a:rPr lang="en-GB" dirty="0" smtClean="0">
                <a:ea typeface="Calibri"/>
                <a:cs typeface="Times New Roman"/>
              </a:rPr>
              <a:t>Brain child of Andrew Moffatt</a:t>
            </a:r>
          </a:p>
          <a:p>
            <a:endParaRPr lang="en-GB" dirty="0">
              <a:ea typeface="Calibri"/>
              <a:cs typeface="Times New Roman"/>
            </a:endParaRPr>
          </a:p>
          <a:p>
            <a:r>
              <a:rPr lang="en-GB" dirty="0" smtClean="0">
                <a:ea typeface="Calibri"/>
                <a:cs typeface="Times New Roman"/>
              </a:rPr>
              <a:t>Equality promoted through the curriculum</a:t>
            </a:r>
          </a:p>
          <a:p>
            <a:endParaRPr lang="en-GB" dirty="0" smtClean="0">
              <a:ea typeface="Calibri"/>
              <a:cs typeface="Times New Roman"/>
            </a:endParaRPr>
          </a:p>
          <a:p>
            <a:r>
              <a:rPr lang="en-GB" dirty="0" smtClean="0">
                <a:ea typeface="Calibri"/>
                <a:cs typeface="Times New Roman"/>
              </a:rPr>
              <a:t>Lesson plans </a:t>
            </a:r>
            <a:r>
              <a:rPr lang="en-GB" dirty="0">
                <a:ea typeface="Calibri"/>
                <a:cs typeface="Times New Roman"/>
              </a:rPr>
              <a:t>for every primary school year </a:t>
            </a:r>
            <a:r>
              <a:rPr lang="en-GB" dirty="0" smtClean="0">
                <a:ea typeface="Calibri"/>
                <a:cs typeface="Times New Roman"/>
              </a:rPr>
              <a:t>group</a:t>
            </a:r>
            <a:endParaRPr lang="en-GB" dirty="0"/>
          </a:p>
        </p:txBody>
      </p:sp>
    </p:spTree>
    <p:extLst>
      <p:ext uri="{BB962C8B-B14F-4D97-AF65-F5344CB8AC3E}">
        <p14:creationId xmlns:p14="http://schemas.microsoft.com/office/powerpoint/2010/main" val="3567849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books</a:t>
            </a:r>
            <a:endParaRPr lang="en-GB" dirty="0"/>
          </a:p>
        </p:txBody>
      </p:sp>
      <p:pic>
        <p:nvPicPr>
          <p:cNvPr id="205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3528" y="3140968"/>
            <a:ext cx="834922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0718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336</TotalTime>
  <Words>1441</Words>
  <Application>Microsoft Office PowerPoint</Application>
  <PresentationFormat>On-screen Show (4:3)</PresentationFormat>
  <Paragraphs>144</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Century Schoolbook</vt:lpstr>
      <vt:lpstr>Times New Roman</vt:lpstr>
      <vt:lpstr>Wingdings</vt:lpstr>
      <vt:lpstr>Wingdings 2</vt:lpstr>
      <vt:lpstr>Oriel</vt:lpstr>
      <vt:lpstr>No Outsiders in Our School</vt:lpstr>
      <vt:lpstr>PowerPoint Presentation</vt:lpstr>
      <vt:lpstr>PowerPoint Presentation</vt:lpstr>
      <vt:lpstr>The law</vt:lpstr>
      <vt:lpstr>The Law</vt:lpstr>
      <vt:lpstr>The Law</vt:lpstr>
      <vt:lpstr>What is No Outsiders about?</vt:lpstr>
      <vt:lpstr>What is No Outsiders? </vt:lpstr>
      <vt:lpstr>The books</vt:lpstr>
      <vt:lpstr>Questions</vt:lpstr>
      <vt:lpstr>PowerPoint Presentation</vt:lpstr>
      <vt:lpstr>PowerPoint Presentation</vt:lpstr>
      <vt:lpstr>PowerPoint Presentation</vt:lpstr>
      <vt:lpstr>The impact</vt:lpstr>
      <vt:lpstr>The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Leicester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Outsiders in Our School</dc:title>
  <dc:creator>Phil Harbour</dc:creator>
  <cp:lastModifiedBy>Sophie Mellor</cp:lastModifiedBy>
  <cp:revision>38</cp:revision>
  <cp:lastPrinted>2017-11-15T09:02:03Z</cp:lastPrinted>
  <dcterms:created xsi:type="dcterms:W3CDTF">2017-03-30T08:55:37Z</dcterms:created>
  <dcterms:modified xsi:type="dcterms:W3CDTF">2017-11-27T14:11:23Z</dcterms:modified>
</cp:coreProperties>
</file>