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8" r:id="rId3"/>
    <p:sldId id="260" r:id="rId4"/>
    <p:sldId id="258" r:id="rId5"/>
    <p:sldId id="265" r:id="rId6"/>
    <p:sldId id="261" r:id="rId7"/>
    <p:sldId id="262" r:id="rId8"/>
    <p:sldId id="267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8276" autoAdjust="0"/>
  </p:normalViewPr>
  <p:slideViewPr>
    <p:cSldViewPr snapToGrid="0">
      <p:cViewPr varScale="1">
        <p:scale>
          <a:sx n="68" d="100"/>
          <a:sy n="68" d="100"/>
        </p:scale>
        <p:origin x="12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DB5E-CCA4-48FE-86CB-279770BF6FD0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0E988-A8C2-4396-AAA0-9BA4138B8F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348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1151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2565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832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217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387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4590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2033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0210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9899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9775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1E76FF-2CED-4A33-ACB2-862D88B94BFE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8766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9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0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5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5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2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06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8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10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40E3-ACB3-46E7-8441-85FD91123A81}" type="datetimeFigureOut">
              <a:rPr lang="en-GB" smtClean="0"/>
              <a:t>01/12/2017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94BDE-A9F3-4A86-9893-FA9BFE522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26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957137" y="1041400"/>
            <a:ext cx="9144000" cy="2387600"/>
          </a:xfrm>
        </p:spPr>
        <p:txBody>
          <a:bodyPr/>
          <a:lstStyle/>
          <a:p>
            <a:r>
              <a:rPr lang="en-GB" dirty="0" smtClean="0"/>
              <a:t>Restorative Approaches </a:t>
            </a:r>
            <a:br>
              <a:rPr lang="en-GB" dirty="0" smtClean="0"/>
            </a:br>
            <a:r>
              <a:rPr lang="en-GB" dirty="0" smtClean="0"/>
              <a:t>Babington Academy</a:t>
            </a:r>
            <a:endParaRPr lang="en-GB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1957137" y="3487738"/>
            <a:ext cx="9144000" cy="1655762"/>
          </a:xfrm>
        </p:spPr>
        <p:txBody>
          <a:bodyPr/>
          <a:lstStyle/>
          <a:p>
            <a:r>
              <a:rPr lang="en-GB" dirty="0" smtClean="0"/>
              <a:t>Davinia Robinson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159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9556" y="287852"/>
            <a:ext cx="10156065" cy="1142658"/>
          </a:xfrm>
        </p:spPr>
        <p:txBody>
          <a:bodyPr>
            <a:normAutofit/>
          </a:bodyPr>
          <a:lstStyle/>
          <a:p>
            <a:r>
              <a:rPr lang="en-GB" dirty="0" smtClean="0"/>
              <a:t>The Principles of Restorative Approaches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9556" y="1748351"/>
            <a:ext cx="10156065" cy="37509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400" dirty="0" smtClean="0"/>
              <a:t>The six Principles of restorative practice are: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Restoration – the primary aim of restorative practice is to address and repair harm.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Voluntarism – participation in restorative processes is voluntary and based on informed choice.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Neutrality – restorative processes are fair and unbiased towards participants.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Safety – processes and practice aim to ensure the safety of all participants and create a safe space for the expression of feelings and views about harm that has been caused.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Accessibility – restorative processes are non-discriminatory and available to all those affected by conflict and harm. 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Respect – restorative processes are respectful to the dignity of all participants and those affected by the harm caused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498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9556" y="287852"/>
            <a:ext cx="10156065" cy="1142658"/>
          </a:xfrm>
        </p:spPr>
        <p:txBody>
          <a:bodyPr>
            <a:normAutofit/>
          </a:bodyPr>
          <a:lstStyle/>
          <a:p>
            <a:r>
              <a:rPr lang="en-GB" dirty="0" smtClean="0"/>
              <a:t>The Principles of Restorative Approaches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9556" y="1748351"/>
            <a:ext cx="10156065" cy="37509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The restorative approach focuses on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healing relationships</a:t>
            </a:r>
            <a:r>
              <a:rPr lang="en-US" sz="2400" b="1" i="1" dirty="0" smtClean="0"/>
              <a:t> </a:t>
            </a:r>
            <a:r>
              <a:rPr lang="en-US" sz="2400" dirty="0" smtClean="0"/>
              <a:t>by: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b="1" i="1" dirty="0" smtClean="0"/>
              <a:t>reflecting</a:t>
            </a:r>
            <a:r>
              <a:rPr lang="en-US" sz="2400" dirty="0" smtClean="0"/>
              <a:t> on what has happened</a:t>
            </a:r>
          </a:p>
          <a:p>
            <a:endParaRPr lang="en-US" sz="2400" dirty="0" smtClean="0"/>
          </a:p>
          <a:p>
            <a:r>
              <a:rPr lang="en-US" sz="2400" b="1" i="1" dirty="0" smtClean="0"/>
              <a:t>repairing</a:t>
            </a:r>
            <a:r>
              <a:rPr lang="en-US" sz="2400" dirty="0" smtClean="0"/>
              <a:t> harm caused by an incident</a:t>
            </a:r>
          </a:p>
          <a:p>
            <a:endParaRPr lang="en-US" sz="2400" dirty="0" smtClean="0"/>
          </a:p>
          <a:p>
            <a:r>
              <a:rPr lang="en-US" sz="2400" b="1" i="1" dirty="0" smtClean="0"/>
              <a:t>reconnecting</a:t>
            </a:r>
            <a:r>
              <a:rPr lang="en-US" sz="2400" dirty="0" smtClean="0"/>
              <a:t> relationships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694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2855120" y="1376363"/>
          <a:ext cx="6481760" cy="13230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8067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004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rgbClr val="FF0000"/>
                          </a:solidFill>
                        </a:rPr>
                        <a:t>Increases the risk of further</a:t>
                      </a:r>
                      <a:endParaRPr lang="en-GB" sz="1200" b="1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rgbClr val="FF0000"/>
                          </a:solidFill>
                        </a:rPr>
                        <a:t>inflicts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FF0000"/>
                          </a:solidFill>
                        </a:rPr>
                        <a:t>ignores</a:t>
                      </a:r>
                      <a:endParaRPr lang="en-GB" sz="1200" b="1" dirty="0"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+mn-lt"/>
                      </a:endParaRPr>
                    </a:p>
                  </a:txBody>
                  <a:tcPr marL="68580" marR="68580" marT="34290" marB="3429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5120" y="2726534"/>
          <a:ext cx="6481760" cy="8069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2641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kern="1200" dirty="0" smtClean="0">
                          <a:solidFill>
                            <a:schemeClr val="tx1"/>
                          </a:solidFill>
                        </a:rPr>
                        <a:t>Wrongdoing</a:t>
                      </a:r>
                    </a:p>
                    <a:p>
                      <a:pPr algn="ctr"/>
                      <a:endParaRPr lang="en-GB" sz="1200" b="1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</a:rPr>
                        <a:t>Conflict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</a:rPr>
                        <a:t>causes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Harm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</a:rPr>
                        <a:t>creates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</a:rPr>
                        <a:t>Needs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</a:rPr>
                        <a:t>require</a:t>
                      </a:r>
                      <a:endParaRPr lang="en-GB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Response</a:t>
                      </a:r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Duties</a:t>
                      </a:r>
                      <a:endParaRPr lang="en-GB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855120" y="3590926"/>
          <a:ext cx="6481760" cy="13932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72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30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2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6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00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 smtClean="0">
                          <a:solidFill>
                            <a:srgbClr val="008000"/>
                          </a:solidFill>
                        </a:rPr>
                        <a:t>Reduces the risk of further</a:t>
                      </a:r>
                      <a:endParaRPr lang="en-GB" sz="1200" b="1" dirty="0" smtClean="0">
                        <a:solidFill>
                          <a:srgbClr val="008000"/>
                        </a:solidFill>
                        <a:latin typeface="+mn-lt"/>
                      </a:endParaRPr>
                    </a:p>
                    <a:p>
                      <a:pPr algn="ctr"/>
                      <a:endParaRPr lang="en-GB" sz="1200" b="0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8000"/>
                          </a:solidFill>
                        </a:rPr>
                        <a:t>repairs</a:t>
                      </a:r>
                      <a:endParaRPr lang="en-GB" sz="1200" b="0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solidFill>
                            <a:srgbClr val="008000"/>
                          </a:solidFill>
                        </a:rPr>
                        <a:t>meets</a:t>
                      </a:r>
                      <a:endParaRPr lang="en-GB" sz="1200" b="0" dirty="0">
                        <a:solidFill>
                          <a:srgbClr val="008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283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435" marR="5143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4907" y="5594185"/>
            <a:ext cx="9398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© Conexus 2017</a:t>
            </a:r>
          </a:p>
        </p:txBody>
      </p:sp>
      <p:sp>
        <p:nvSpPr>
          <p:cNvPr id="11" name="Curved Down Arrow 10"/>
          <p:cNvSpPr/>
          <p:nvPr/>
        </p:nvSpPr>
        <p:spPr>
          <a:xfrm rot="21446448" flipH="1">
            <a:off x="6903915" y="1980982"/>
            <a:ext cx="2057400" cy="642938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50">
              <a:solidFill>
                <a:srgbClr val="000000"/>
              </a:solidFill>
            </a:endParaRPr>
          </a:p>
        </p:txBody>
      </p:sp>
      <p:sp>
        <p:nvSpPr>
          <p:cNvPr id="12" name="Curved Down Arrow 11"/>
          <p:cNvSpPr/>
          <p:nvPr/>
        </p:nvSpPr>
        <p:spPr>
          <a:xfrm rot="21311669" flipH="1">
            <a:off x="5157269" y="1879780"/>
            <a:ext cx="3740944" cy="694135"/>
          </a:xfrm>
          <a:prstGeom prst="curvedDownArrow">
            <a:avLst>
              <a:gd name="adj1" fmla="val 25000"/>
              <a:gd name="adj2" fmla="val 48461"/>
              <a:gd name="adj3" fmla="val 31839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50">
              <a:solidFill>
                <a:srgbClr val="000000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flipH="1">
            <a:off x="3196308" y="1472586"/>
            <a:ext cx="5778104" cy="1159669"/>
          </a:xfrm>
          <a:prstGeom prst="curved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50">
              <a:solidFill>
                <a:srgbClr val="000000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 rot="10800000">
            <a:off x="6921775" y="3692724"/>
            <a:ext cx="1999060" cy="683419"/>
          </a:xfrm>
          <a:prstGeom prst="curved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50">
              <a:solidFill>
                <a:srgbClr val="000000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rot="11000109">
            <a:off x="5254899" y="3693915"/>
            <a:ext cx="3643313" cy="856060"/>
          </a:xfrm>
          <a:prstGeom prst="curved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50">
              <a:solidFill>
                <a:srgbClr val="000000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 rot="10800000">
            <a:off x="3249887" y="3692725"/>
            <a:ext cx="5724525" cy="1048940"/>
          </a:xfrm>
          <a:prstGeom prst="curvedDown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35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974412" y="2112914"/>
            <a:ext cx="10511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Punitive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866306" y="3711294"/>
            <a:ext cx="1374271" cy="410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ts val="75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</a:rPr>
              <a:t>Restorative</a:t>
            </a:r>
            <a:endParaRPr lang="en-GB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3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9556" y="287852"/>
            <a:ext cx="10156065" cy="11426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introduction and implementation of Restorative Approaches at Babington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9556" y="1748351"/>
            <a:ext cx="10156065" cy="38824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Whole school approach to RA</a:t>
            </a:r>
          </a:p>
          <a:p>
            <a:r>
              <a:rPr lang="en-GB" dirty="0" smtClean="0"/>
              <a:t>Identified needs of the College</a:t>
            </a:r>
          </a:p>
          <a:p>
            <a:r>
              <a:rPr lang="en-GB" dirty="0" smtClean="0"/>
              <a:t>Written into the behaviour policy, including our own definition:</a:t>
            </a:r>
          </a:p>
          <a:p>
            <a:endParaRPr lang="en-GB" sz="900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  <a:cs typeface="MV Boli" pitchFamily="2" charset="0"/>
              </a:rPr>
              <a:t>“Restorative Approaches recognise that incidents harm everyone; this includes the wrong doer, the harmed and the wider community.  A restorative approach intends to make ‘things’ right, with the wrong doer accepting responsibility for their actions, repairing the harm through talk and finding a positive way forward for all parties concerned.”</a:t>
            </a:r>
          </a:p>
          <a:p>
            <a:pPr marL="0" indent="0">
              <a:buNone/>
            </a:pPr>
            <a:endParaRPr lang="en-GB" dirty="0" smtClean="0"/>
          </a:p>
          <a:p>
            <a:pPr lvl="2"/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089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9556" y="287852"/>
            <a:ext cx="10156065" cy="1142658"/>
          </a:xfrm>
        </p:spPr>
        <p:txBody>
          <a:bodyPr/>
          <a:lstStyle/>
          <a:p>
            <a:r>
              <a:rPr lang="en-GB" dirty="0" smtClean="0"/>
              <a:t>Whole school focus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9556" y="1748351"/>
            <a:ext cx="10156065" cy="3750927"/>
          </a:xfrm>
        </p:spPr>
        <p:txBody>
          <a:bodyPr/>
          <a:lstStyle/>
          <a:p>
            <a:r>
              <a:rPr lang="en-GB" dirty="0" smtClean="0"/>
              <a:t>The original foci: </a:t>
            </a:r>
          </a:p>
          <a:p>
            <a:pPr lvl="2"/>
            <a:r>
              <a:rPr lang="en-GB" dirty="0" smtClean="0"/>
              <a:t>Restorative conversations (corridor conversations)</a:t>
            </a:r>
          </a:p>
          <a:p>
            <a:pPr lvl="2"/>
            <a:r>
              <a:rPr lang="en-GB" dirty="0" smtClean="0"/>
              <a:t>Restorative circles (Informal conference)</a:t>
            </a:r>
          </a:p>
          <a:p>
            <a:pPr lvl="2"/>
            <a:r>
              <a:rPr lang="en-GB" dirty="0" smtClean="0"/>
              <a:t>Restorative language and values (how we speak and role model the restorative way)</a:t>
            </a:r>
          </a:p>
          <a:p>
            <a:r>
              <a:rPr lang="en-GB" dirty="0" smtClean="0"/>
              <a:t>Restorative detentions </a:t>
            </a:r>
          </a:p>
          <a:p>
            <a:pPr lvl="2"/>
            <a:r>
              <a:rPr lang="en-GB" dirty="0" smtClean="0"/>
              <a:t>Where staff logs are given to students and they have the opportunity to reflect on their behaviour and being able to put it right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3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9556" y="287852"/>
            <a:ext cx="10156065" cy="1142658"/>
          </a:xfrm>
        </p:spPr>
        <p:txBody>
          <a:bodyPr>
            <a:normAutofit/>
          </a:bodyPr>
          <a:lstStyle/>
          <a:p>
            <a:r>
              <a:rPr lang="en-GB" dirty="0" smtClean="0"/>
              <a:t>What is needed for RA to be successful?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9556" y="1748351"/>
            <a:ext cx="10156065" cy="37509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GB" altLang="en-US" dirty="0" smtClean="0"/>
              <a:t>A commitment to: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Facilitating dialogue between all those affected by the wrongdoing or conflict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Encouraging those responsible for the harm to become accountable for their actions and responsible for putting right the wrong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Ensuring that all those involved or affected are given the opportunity to share their story, their feelings and their needs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Involving everyone affected in finding mutually acceptable ways forward 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Repairing the harm caused by any behaviour that has a negative impact on others</a:t>
            </a:r>
          </a:p>
          <a:p>
            <a:pPr>
              <a:lnSpc>
                <a:spcPct val="120000"/>
              </a:lnSpc>
            </a:pPr>
            <a:r>
              <a:rPr lang="en-GB" altLang="en-US" dirty="0" smtClean="0"/>
              <a:t>Repairing, or at times building, relationships between those affected</a:t>
            </a:r>
          </a:p>
          <a:p>
            <a:pPr>
              <a:lnSpc>
                <a:spcPct val="12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6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9556" y="287852"/>
            <a:ext cx="10156065" cy="1142658"/>
          </a:xfrm>
        </p:spPr>
        <p:txBody>
          <a:bodyPr/>
          <a:lstStyle/>
          <a:p>
            <a:r>
              <a:rPr lang="en-GB" dirty="0" smtClean="0"/>
              <a:t>The restorative challenge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1430338" y="1747838"/>
            <a:ext cx="10155237" cy="375126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to address conflicts and harmful situations in a way that, at the very least, does not harm relationships, and at best builds and repairs them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 smtClean="0"/>
              <a:t>to empower those involved in conflict or harmful situations to take ownership of these and find ways forward for themselves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6376" y="160420"/>
            <a:ext cx="22383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478464" y="1876925"/>
            <a:ext cx="10155237" cy="3427705"/>
          </a:xfrm>
        </p:spPr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marL="0" indent="0" eaLnBrk="1" hangingPunct="1">
              <a:buNone/>
            </a:pPr>
            <a:r>
              <a:rPr lang="en-GB" altLang="en-US" sz="4000" dirty="0" smtClean="0"/>
              <a:t>What opportunities do you have for making your work with young people more restorative?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42355" y="268121"/>
            <a:ext cx="2570496" cy="2570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3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437064" y="1480593"/>
            <a:ext cx="9317872" cy="3123492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GB" altLang="en-US" sz="4000" dirty="0" smtClean="0"/>
              <a:t>Once you’ve decided to make a commitment, the Leicester City/ County Restorative Champions group can support you.  It is a bespoke service tailored to meet your schools’ needs.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0041" y="211261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2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515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MV Boli</vt:lpstr>
      <vt:lpstr>Times New Roman</vt:lpstr>
      <vt:lpstr>Office Theme</vt:lpstr>
      <vt:lpstr>Restorative Approaches  Babington Academy</vt:lpstr>
      <vt:lpstr>The Principles of Restorative Approaches </vt:lpstr>
      <vt:lpstr>PowerPoint Presentation</vt:lpstr>
      <vt:lpstr>The introduction and implementation of Restorative Approaches at Babington</vt:lpstr>
      <vt:lpstr>Whole school focus</vt:lpstr>
      <vt:lpstr>What is needed for RA to be successful?</vt:lpstr>
      <vt:lpstr>The restorative challenge</vt:lpstr>
      <vt:lpstr>PowerPoint Presentation</vt:lpstr>
      <vt:lpstr>PowerPoint Presentation</vt:lpstr>
      <vt:lpstr>The Principles of Restorative Approaches </vt:lpstr>
    </vt:vector>
  </TitlesOfParts>
  <Company>Babbington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Approaches  at Babington Academy</dc:title>
  <dc:creator>Davinia Robinson</dc:creator>
  <cp:lastModifiedBy>Sophie Mellor</cp:lastModifiedBy>
  <cp:revision>13</cp:revision>
  <dcterms:created xsi:type="dcterms:W3CDTF">2017-11-14T21:12:44Z</dcterms:created>
  <dcterms:modified xsi:type="dcterms:W3CDTF">2017-12-01T15:44:55Z</dcterms:modified>
</cp:coreProperties>
</file>